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64" r:id="rId3"/>
    <p:sldId id="259" r:id="rId4"/>
    <p:sldId id="266" r:id="rId5"/>
    <p:sldId id="267" r:id="rId6"/>
    <p:sldId id="262" r:id="rId7"/>
    <p:sldId id="258" r:id="rId8"/>
    <p:sldId id="269" r:id="rId9"/>
    <p:sldId id="274" r:id="rId10"/>
    <p:sldId id="260" r:id="rId11"/>
    <p:sldId id="273" r:id="rId12"/>
    <p:sldId id="272" r:id="rId13"/>
    <p:sldId id="271" r:id="rId14"/>
    <p:sldId id="270" r:id="rId15"/>
    <p:sldId id="275" r:id="rId16"/>
    <p:sldId id="276" r:id="rId17"/>
    <p:sldId id="277" r:id="rId18"/>
    <p:sldId id="278" r:id="rId19"/>
    <p:sldId id="279" r:id="rId20"/>
    <p:sldId id="281" r:id="rId21"/>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40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A49345-98CE-40CD-9CEE-B59B206C49C3}" type="datetimeFigureOut">
              <a:rPr lang="nl-NL" smtClean="0"/>
              <a:t>17-2-2020</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4AC1FF-FAC0-4546-BDAC-39AF2965F303}" type="slidenum">
              <a:rPr lang="nl-NL" smtClean="0"/>
              <a:t>‹nr.›</a:t>
            </a:fld>
            <a:endParaRPr lang="nl-NL"/>
          </a:p>
        </p:txBody>
      </p:sp>
    </p:spTree>
    <p:extLst>
      <p:ext uri="{BB962C8B-B14F-4D97-AF65-F5344CB8AC3E}">
        <p14:creationId xmlns:p14="http://schemas.microsoft.com/office/powerpoint/2010/main" val="3323449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1FF8C11C-6774-493D-A414-2EE1F829BB6C}" type="datetimeFigureOut">
              <a:rPr lang="nl-NL" smtClean="0"/>
              <a:t>17-2-2020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A7FF02-2BBC-4A8E-A52E-F8CC3E2E713B}" type="slidenum">
              <a:rPr lang="nl-NL" smtClean="0"/>
              <a:t>‹nr.›</a:t>
            </a:fld>
            <a:endParaRPr lang="nl-NL"/>
          </a:p>
        </p:txBody>
      </p:sp>
    </p:spTree>
    <p:extLst>
      <p:ext uri="{BB962C8B-B14F-4D97-AF65-F5344CB8AC3E}">
        <p14:creationId xmlns:p14="http://schemas.microsoft.com/office/powerpoint/2010/main" val="3063885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FF8C11C-6774-493D-A414-2EE1F829BB6C}" type="datetimeFigureOut">
              <a:rPr lang="nl-NL" smtClean="0"/>
              <a:t>17-2-2020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A7FF02-2BBC-4A8E-A52E-F8CC3E2E713B}" type="slidenum">
              <a:rPr lang="nl-NL" smtClean="0"/>
              <a:t>‹nr.›</a:t>
            </a:fld>
            <a:endParaRPr lang="nl-NL"/>
          </a:p>
        </p:txBody>
      </p:sp>
    </p:spTree>
    <p:extLst>
      <p:ext uri="{BB962C8B-B14F-4D97-AF65-F5344CB8AC3E}">
        <p14:creationId xmlns:p14="http://schemas.microsoft.com/office/powerpoint/2010/main" val="1397493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FF8C11C-6774-493D-A414-2EE1F829BB6C}" type="datetimeFigureOut">
              <a:rPr lang="nl-NL" smtClean="0"/>
              <a:t>17-2-2020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A7FF02-2BBC-4A8E-A52E-F8CC3E2E713B}" type="slidenum">
              <a:rPr lang="nl-NL" smtClean="0"/>
              <a:t>‹nr.›</a:t>
            </a:fld>
            <a:endParaRPr lang="nl-NL"/>
          </a:p>
        </p:txBody>
      </p:sp>
    </p:spTree>
    <p:extLst>
      <p:ext uri="{BB962C8B-B14F-4D97-AF65-F5344CB8AC3E}">
        <p14:creationId xmlns:p14="http://schemas.microsoft.com/office/powerpoint/2010/main" val="4237123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FF8C11C-6774-493D-A414-2EE1F829BB6C}" type="datetimeFigureOut">
              <a:rPr lang="nl-NL" smtClean="0"/>
              <a:t>17-2-2020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A7FF02-2BBC-4A8E-A52E-F8CC3E2E713B}" type="slidenum">
              <a:rPr lang="nl-NL" smtClean="0"/>
              <a:t>‹nr.›</a:t>
            </a:fld>
            <a:endParaRPr lang="nl-NL"/>
          </a:p>
        </p:txBody>
      </p:sp>
    </p:spTree>
    <p:extLst>
      <p:ext uri="{BB962C8B-B14F-4D97-AF65-F5344CB8AC3E}">
        <p14:creationId xmlns:p14="http://schemas.microsoft.com/office/powerpoint/2010/main" val="1150634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1FF8C11C-6774-493D-A414-2EE1F829BB6C}" type="datetimeFigureOut">
              <a:rPr lang="nl-NL" smtClean="0"/>
              <a:t>17-2-2020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A7FF02-2BBC-4A8E-A52E-F8CC3E2E713B}" type="slidenum">
              <a:rPr lang="nl-NL" smtClean="0"/>
              <a:t>‹nr.›</a:t>
            </a:fld>
            <a:endParaRPr lang="nl-NL"/>
          </a:p>
        </p:txBody>
      </p:sp>
    </p:spTree>
    <p:extLst>
      <p:ext uri="{BB962C8B-B14F-4D97-AF65-F5344CB8AC3E}">
        <p14:creationId xmlns:p14="http://schemas.microsoft.com/office/powerpoint/2010/main" val="2722726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1FF8C11C-6774-493D-A414-2EE1F829BB6C}" type="datetimeFigureOut">
              <a:rPr lang="nl-NL" smtClean="0"/>
              <a:t>17-2-2020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A7FF02-2BBC-4A8E-A52E-F8CC3E2E713B}" type="slidenum">
              <a:rPr lang="nl-NL" smtClean="0"/>
              <a:t>‹nr.›</a:t>
            </a:fld>
            <a:endParaRPr lang="nl-NL"/>
          </a:p>
        </p:txBody>
      </p:sp>
    </p:spTree>
    <p:extLst>
      <p:ext uri="{BB962C8B-B14F-4D97-AF65-F5344CB8AC3E}">
        <p14:creationId xmlns:p14="http://schemas.microsoft.com/office/powerpoint/2010/main" val="226953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1FF8C11C-6774-493D-A414-2EE1F829BB6C}" type="datetimeFigureOut">
              <a:rPr lang="nl-NL" smtClean="0"/>
              <a:t>17-2-2020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AA7FF02-2BBC-4A8E-A52E-F8CC3E2E713B}" type="slidenum">
              <a:rPr lang="nl-NL" smtClean="0"/>
              <a:t>‹nr.›</a:t>
            </a:fld>
            <a:endParaRPr lang="nl-NL"/>
          </a:p>
        </p:txBody>
      </p:sp>
    </p:spTree>
    <p:extLst>
      <p:ext uri="{BB962C8B-B14F-4D97-AF65-F5344CB8AC3E}">
        <p14:creationId xmlns:p14="http://schemas.microsoft.com/office/powerpoint/2010/main" val="337480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1FF8C11C-6774-493D-A414-2EE1F829BB6C}" type="datetimeFigureOut">
              <a:rPr lang="nl-NL" smtClean="0"/>
              <a:t>17-2-2020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AA7FF02-2BBC-4A8E-A52E-F8CC3E2E713B}" type="slidenum">
              <a:rPr lang="nl-NL" smtClean="0"/>
              <a:t>‹nr.›</a:t>
            </a:fld>
            <a:endParaRPr lang="nl-NL"/>
          </a:p>
        </p:txBody>
      </p:sp>
    </p:spTree>
    <p:extLst>
      <p:ext uri="{BB962C8B-B14F-4D97-AF65-F5344CB8AC3E}">
        <p14:creationId xmlns:p14="http://schemas.microsoft.com/office/powerpoint/2010/main" val="237735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FF8C11C-6774-493D-A414-2EE1F829BB6C}" type="datetimeFigureOut">
              <a:rPr lang="nl-NL" smtClean="0"/>
              <a:t>17-2-2020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AA7FF02-2BBC-4A8E-A52E-F8CC3E2E713B}" type="slidenum">
              <a:rPr lang="nl-NL" smtClean="0"/>
              <a:t>‹nr.›</a:t>
            </a:fld>
            <a:endParaRPr lang="nl-NL"/>
          </a:p>
        </p:txBody>
      </p:sp>
    </p:spTree>
    <p:extLst>
      <p:ext uri="{BB962C8B-B14F-4D97-AF65-F5344CB8AC3E}">
        <p14:creationId xmlns:p14="http://schemas.microsoft.com/office/powerpoint/2010/main" val="2439093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FF8C11C-6774-493D-A414-2EE1F829BB6C}" type="datetimeFigureOut">
              <a:rPr lang="nl-NL" smtClean="0"/>
              <a:t>17-2-2020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A7FF02-2BBC-4A8E-A52E-F8CC3E2E713B}" type="slidenum">
              <a:rPr lang="nl-NL" smtClean="0"/>
              <a:t>‹nr.›</a:t>
            </a:fld>
            <a:endParaRPr lang="nl-NL"/>
          </a:p>
        </p:txBody>
      </p:sp>
    </p:spTree>
    <p:extLst>
      <p:ext uri="{BB962C8B-B14F-4D97-AF65-F5344CB8AC3E}">
        <p14:creationId xmlns:p14="http://schemas.microsoft.com/office/powerpoint/2010/main" val="2645956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FF8C11C-6774-493D-A414-2EE1F829BB6C}" type="datetimeFigureOut">
              <a:rPr lang="nl-NL" smtClean="0"/>
              <a:t>17-2-2020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A7FF02-2BBC-4A8E-A52E-F8CC3E2E713B}" type="slidenum">
              <a:rPr lang="nl-NL" smtClean="0"/>
              <a:t>‹nr.›</a:t>
            </a:fld>
            <a:endParaRPr lang="nl-NL"/>
          </a:p>
        </p:txBody>
      </p:sp>
    </p:spTree>
    <p:extLst>
      <p:ext uri="{BB962C8B-B14F-4D97-AF65-F5344CB8AC3E}">
        <p14:creationId xmlns:p14="http://schemas.microsoft.com/office/powerpoint/2010/main" val="2949151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F8C11C-6774-493D-A414-2EE1F829BB6C}" type="datetimeFigureOut">
              <a:rPr lang="nl-NL" smtClean="0"/>
              <a:t>17-2-2020</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7FF02-2BBC-4A8E-A52E-F8CC3E2E713B}" type="slidenum">
              <a:rPr lang="nl-NL" smtClean="0"/>
              <a:t>‹nr.›</a:t>
            </a:fld>
            <a:endParaRPr lang="nl-NL"/>
          </a:p>
        </p:txBody>
      </p:sp>
    </p:spTree>
    <p:extLst>
      <p:ext uri="{BB962C8B-B14F-4D97-AF65-F5344CB8AC3E}">
        <p14:creationId xmlns:p14="http://schemas.microsoft.com/office/powerpoint/2010/main" val="2545281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www.desleutelisrael.nl/bijbelgerelateerd-onderwerpen/getallen-systematiek-in-de-bijbel/"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www.digibron.nl/search/detail/0130991e530eb7e467dd990a/recht-en-gerechtigheid/0" TargetMode="External"/><Relationship Id="rId2" Type="http://schemas.openxmlformats.org/officeDocument/2006/relationships/hyperlink" Target="https://nl.wikipedia.org/wiki/Tsedaka"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bijbelaantekeningen.nl/blog/2011/11/06/de-gelijkenissen-van-jezus"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youtube.com/watch?v=vWlzSDGyBWo"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427984" y="188640"/>
            <a:ext cx="4392488" cy="1116123"/>
          </a:xfrm>
        </p:spPr>
        <p:txBody>
          <a:bodyPr>
            <a:normAutofit/>
          </a:bodyPr>
          <a:lstStyle/>
          <a:p>
            <a:pPr algn="r"/>
            <a:r>
              <a:rPr lang="nl-NL" sz="3600" b="1" dirty="0" smtClean="0">
                <a:solidFill>
                  <a:srgbClr val="FF0000"/>
                </a:solidFill>
              </a:rPr>
              <a:t>Het Lucas Evangelie</a:t>
            </a:r>
            <a:endParaRPr lang="nl-NL" sz="3600" b="1" dirty="0">
              <a:solidFill>
                <a:srgbClr val="FF0000"/>
              </a:solidFill>
            </a:endParaRPr>
          </a:p>
        </p:txBody>
      </p:sp>
      <p:sp>
        <p:nvSpPr>
          <p:cNvPr id="3" name="Ondertitel 2"/>
          <p:cNvSpPr>
            <a:spLocks noGrp="1"/>
          </p:cNvSpPr>
          <p:nvPr>
            <p:ph type="subTitle" idx="1"/>
          </p:nvPr>
        </p:nvSpPr>
        <p:spPr>
          <a:xfrm>
            <a:off x="251520" y="1196752"/>
            <a:ext cx="8640960" cy="5256584"/>
          </a:xfrm>
        </p:spPr>
        <p:txBody>
          <a:bodyPr>
            <a:normAutofit/>
          </a:bodyPr>
          <a:lstStyle/>
          <a:p>
            <a:endParaRPr lang="nl-NL" sz="2400" b="1" dirty="0" smtClean="0">
              <a:solidFill>
                <a:schemeClr val="tx1"/>
              </a:solidFill>
            </a:endParaRPr>
          </a:p>
          <a:p>
            <a:r>
              <a:rPr lang="nl-NL" sz="2400" b="1" dirty="0" smtClean="0">
                <a:solidFill>
                  <a:schemeClr val="tx1"/>
                </a:solidFill>
              </a:rPr>
              <a:t>4 studie avonden op de maandagavonden over /  vanuit het Lucas </a:t>
            </a:r>
            <a:r>
              <a:rPr lang="nl-NL" sz="2400" b="1" dirty="0" smtClean="0">
                <a:solidFill>
                  <a:schemeClr val="tx1"/>
                </a:solidFill>
              </a:rPr>
              <a:t>Evangelie</a:t>
            </a:r>
          </a:p>
          <a:p>
            <a:r>
              <a:rPr lang="nl-NL" sz="2400" b="1" dirty="0" smtClean="0">
                <a:solidFill>
                  <a:srgbClr val="FF0000"/>
                </a:solidFill>
              </a:rPr>
              <a:t>Geen thema studie   maar   een boekbespreking</a:t>
            </a:r>
          </a:p>
          <a:p>
            <a:endParaRPr lang="nl-NL" sz="2400" b="1" dirty="0" smtClean="0">
              <a:solidFill>
                <a:schemeClr val="tx1"/>
              </a:solidFill>
            </a:endParaRPr>
          </a:p>
          <a:p>
            <a:r>
              <a:rPr lang="nl-NL" sz="2400" b="1" dirty="0" smtClean="0">
                <a:solidFill>
                  <a:schemeClr val="tx1"/>
                </a:solidFill>
              </a:rPr>
              <a:t>Aanvang 20:00 uur, einde 22:00 uur</a:t>
            </a:r>
          </a:p>
          <a:p>
            <a:r>
              <a:rPr lang="nl-NL" sz="2400" b="1" dirty="0" smtClean="0">
                <a:solidFill>
                  <a:schemeClr val="tx1"/>
                </a:solidFill>
              </a:rPr>
              <a:t>Zaal open om 19:30 uur</a:t>
            </a:r>
          </a:p>
          <a:p>
            <a:endParaRPr lang="nl-NL" sz="800" b="1" dirty="0" smtClean="0">
              <a:solidFill>
                <a:schemeClr val="tx1"/>
              </a:solidFill>
            </a:endParaRPr>
          </a:p>
          <a:p>
            <a:pPr algn="l"/>
            <a:r>
              <a:rPr lang="nl-NL" sz="2400" b="1" dirty="0" smtClean="0">
                <a:solidFill>
                  <a:schemeClr val="tx1"/>
                </a:solidFill>
              </a:rPr>
              <a:t>13 jan.     Inleiding + Luc.1- 4: 13, </a:t>
            </a:r>
          </a:p>
          <a:p>
            <a:pPr algn="l"/>
            <a:r>
              <a:rPr lang="nl-NL" sz="2400" b="1" u="sng" dirty="0" smtClean="0">
                <a:solidFill>
                  <a:schemeClr val="tx1"/>
                </a:solidFill>
              </a:rPr>
              <a:t>  3 febr.   stukje herhaling + Luc.4: 14 – 9: 50, </a:t>
            </a:r>
            <a:r>
              <a:rPr lang="nl-NL" sz="2400" b="1" u="sng" dirty="0">
                <a:solidFill>
                  <a:schemeClr val="tx1"/>
                </a:solidFill>
              </a:rPr>
              <a:t> </a:t>
            </a:r>
            <a:r>
              <a:rPr lang="nl-NL" sz="2400" b="1" u="sng" dirty="0" smtClean="0">
                <a:solidFill>
                  <a:schemeClr val="tx1"/>
                </a:solidFill>
              </a:rPr>
              <a:t>   </a:t>
            </a:r>
            <a:r>
              <a:rPr lang="nl-NL" sz="2400" b="1" u="sng" dirty="0" smtClean="0">
                <a:solidFill>
                  <a:schemeClr val="tx1"/>
                </a:solidFill>
                <a:sym typeface="Wingdings" panose="05000000000000000000" pitchFamily="2" charset="2"/>
              </a:rPr>
              <a:t> </a:t>
            </a:r>
            <a:r>
              <a:rPr lang="nl-NL" sz="2400" b="1" u="sng" dirty="0" smtClean="0">
                <a:solidFill>
                  <a:schemeClr val="tx1"/>
                </a:solidFill>
              </a:rPr>
              <a:t>te Galilea</a:t>
            </a:r>
          </a:p>
          <a:p>
            <a:pPr algn="l"/>
            <a:r>
              <a:rPr lang="nl-NL" sz="2400" b="1" u="sng" dirty="0" smtClean="0">
                <a:solidFill>
                  <a:srgbClr val="FF0000"/>
                </a:solidFill>
              </a:rPr>
              <a:t>17 febr.   stukje herhaling, Luc.8: 4  </a:t>
            </a:r>
            <a:r>
              <a:rPr lang="nl-NL" sz="2400" b="1" u="sng" dirty="0">
                <a:solidFill>
                  <a:srgbClr val="FF0000"/>
                </a:solidFill>
              </a:rPr>
              <a:t>– 19: </a:t>
            </a:r>
            <a:r>
              <a:rPr lang="nl-NL" sz="2400" b="1" u="sng" dirty="0" smtClean="0">
                <a:solidFill>
                  <a:srgbClr val="FF0000"/>
                </a:solidFill>
              </a:rPr>
              <a:t>27,  </a:t>
            </a:r>
            <a:r>
              <a:rPr lang="nl-NL" sz="2400" b="1" u="sng" dirty="0">
                <a:solidFill>
                  <a:srgbClr val="FF0000"/>
                </a:solidFill>
              </a:rPr>
              <a:t> </a:t>
            </a:r>
            <a:r>
              <a:rPr lang="nl-NL" sz="2400" b="1" u="sng" dirty="0" smtClean="0">
                <a:solidFill>
                  <a:srgbClr val="FF0000"/>
                </a:solidFill>
              </a:rPr>
              <a:t>   </a:t>
            </a:r>
            <a:r>
              <a:rPr lang="nl-NL" sz="2400" b="1" u="sng" dirty="0" smtClean="0">
                <a:solidFill>
                  <a:srgbClr val="FF0000"/>
                </a:solidFill>
                <a:sym typeface="Wingdings" panose="05000000000000000000" pitchFamily="2" charset="2"/>
              </a:rPr>
              <a:t> </a:t>
            </a:r>
            <a:r>
              <a:rPr lang="nl-NL" sz="2400" b="1" u="sng" dirty="0" smtClean="0">
                <a:solidFill>
                  <a:srgbClr val="FF0000"/>
                </a:solidFill>
              </a:rPr>
              <a:t>naar Jeruzalem</a:t>
            </a:r>
          </a:p>
          <a:p>
            <a:pPr algn="l"/>
            <a:r>
              <a:rPr lang="nl-NL" sz="2400" b="1" dirty="0" smtClean="0">
                <a:solidFill>
                  <a:schemeClr val="tx1"/>
                </a:solidFill>
              </a:rPr>
              <a:t>2 maart   stukje herhaling + Luc.19: 28 – eind    </a:t>
            </a:r>
            <a:r>
              <a:rPr lang="nl-NL" sz="2400" b="1" dirty="0" smtClean="0">
                <a:solidFill>
                  <a:schemeClr val="tx1"/>
                </a:solidFill>
                <a:sym typeface="Wingdings" panose="05000000000000000000" pitchFamily="2" charset="2"/>
              </a:rPr>
              <a:t> in Jeruzalem</a:t>
            </a:r>
          </a:p>
        </p:txBody>
      </p:sp>
      <p:pic>
        <p:nvPicPr>
          <p:cNvPr id="1029" name="Picture 5" descr="dehoeksteen.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88640"/>
            <a:ext cx="3323446" cy="1296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09563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862998" y="116633"/>
            <a:ext cx="4957474" cy="936104"/>
          </a:xfrm>
        </p:spPr>
        <p:txBody>
          <a:bodyPr>
            <a:normAutofit fontScale="90000"/>
          </a:bodyPr>
          <a:lstStyle/>
          <a:p>
            <a:pPr algn="r"/>
            <a:r>
              <a:rPr lang="nl-NL" sz="3600" b="1" dirty="0" smtClean="0">
                <a:solidFill>
                  <a:srgbClr val="FF0000"/>
                </a:solidFill>
              </a:rPr>
              <a:t>Het Lucas Evangelie</a:t>
            </a:r>
            <a:br>
              <a:rPr lang="nl-NL" sz="3600" b="1" dirty="0" smtClean="0">
                <a:solidFill>
                  <a:srgbClr val="FF0000"/>
                </a:solidFill>
              </a:rPr>
            </a:br>
            <a:r>
              <a:rPr lang="nl-NL" sz="3600" b="1" dirty="0" smtClean="0">
                <a:solidFill>
                  <a:srgbClr val="FF0000"/>
                </a:solidFill>
              </a:rPr>
              <a:t>Jezus </a:t>
            </a:r>
            <a:r>
              <a:rPr lang="nl-NL" sz="3600" b="1" dirty="0" err="1" smtClean="0">
                <a:solidFill>
                  <a:srgbClr val="FF0000"/>
                </a:solidFill>
              </a:rPr>
              <a:t>opweg</a:t>
            </a:r>
            <a:r>
              <a:rPr lang="nl-NL" sz="3600" b="1" dirty="0" smtClean="0">
                <a:solidFill>
                  <a:srgbClr val="FF0000"/>
                </a:solidFill>
              </a:rPr>
              <a:t> naar Jeruzalem</a:t>
            </a:r>
            <a:endParaRPr lang="nl-NL" sz="3600" b="1" dirty="0">
              <a:solidFill>
                <a:srgbClr val="FF0000"/>
              </a:solidFill>
            </a:endParaRPr>
          </a:p>
        </p:txBody>
      </p:sp>
      <p:sp>
        <p:nvSpPr>
          <p:cNvPr id="3" name="Ondertitel 2"/>
          <p:cNvSpPr>
            <a:spLocks noGrp="1"/>
          </p:cNvSpPr>
          <p:nvPr>
            <p:ph type="subTitle" idx="1"/>
          </p:nvPr>
        </p:nvSpPr>
        <p:spPr>
          <a:xfrm>
            <a:off x="251520" y="1196752"/>
            <a:ext cx="8640960" cy="5256584"/>
          </a:xfrm>
        </p:spPr>
        <p:txBody>
          <a:bodyPr>
            <a:normAutofit/>
          </a:bodyPr>
          <a:lstStyle/>
          <a:p>
            <a:endParaRPr lang="nl-NL" sz="2400" b="1" dirty="0" smtClean="0">
              <a:solidFill>
                <a:schemeClr val="tx1"/>
              </a:solidFill>
            </a:endParaRPr>
          </a:p>
          <a:p>
            <a:endParaRPr lang="nl-NL" sz="2400" b="1" dirty="0" smtClean="0">
              <a:solidFill>
                <a:schemeClr val="tx1"/>
              </a:solidFill>
              <a:sym typeface="Wingdings" panose="05000000000000000000" pitchFamily="2" charset="2"/>
            </a:endParaRPr>
          </a:p>
        </p:txBody>
      </p:sp>
      <p:pic>
        <p:nvPicPr>
          <p:cNvPr id="1029" name="Picture 5" descr="dehoeksteen.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88640"/>
            <a:ext cx="3323446" cy="936104"/>
          </a:xfrm>
          <a:prstGeom prst="rect">
            <a:avLst/>
          </a:prstGeom>
          <a:noFill/>
          <a:extLst>
            <a:ext uri="{909E8E84-426E-40DD-AFC4-6F175D3DCCD1}">
              <a14:hiddenFill xmlns:a14="http://schemas.microsoft.com/office/drawing/2010/main">
                <a:solidFill>
                  <a:srgbClr val="FFFFFF"/>
                </a:solidFill>
              </a14:hiddenFill>
            </a:ext>
          </a:extLst>
        </p:spPr>
      </p:pic>
      <p:sp>
        <p:nvSpPr>
          <p:cNvPr id="4" name="Rechthoek 3"/>
          <p:cNvSpPr/>
          <p:nvPr/>
        </p:nvSpPr>
        <p:spPr>
          <a:xfrm>
            <a:off x="323528" y="1124744"/>
            <a:ext cx="8496944" cy="5293757"/>
          </a:xfrm>
          <a:prstGeom prst="rect">
            <a:avLst/>
          </a:prstGeom>
        </p:spPr>
        <p:txBody>
          <a:bodyPr wrap="square">
            <a:spAutoFit/>
          </a:bodyPr>
          <a:lstStyle/>
          <a:p>
            <a:r>
              <a:rPr lang="nl-NL" sz="2200" b="1" dirty="0">
                <a:solidFill>
                  <a:srgbClr val="FF0000"/>
                </a:solidFill>
              </a:rPr>
              <a:t>Luc.9: </a:t>
            </a:r>
            <a:r>
              <a:rPr lang="nl-NL" sz="2200" b="1" dirty="0" smtClean="0">
                <a:solidFill>
                  <a:srgbClr val="FF0000"/>
                </a:solidFill>
              </a:rPr>
              <a:t>51      </a:t>
            </a:r>
            <a:r>
              <a:rPr lang="nl-NL" sz="2200" b="1" dirty="0"/>
              <a:t>T</a:t>
            </a:r>
            <a:r>
              <a:rPr lang="nl-NL" sz="2200" b="1" i="1" dirty="0"/>
              <a:t>oen de tijd naderde dat ​Jezus​ van de aarde zou worden weggenomen, ging hij vastberaden </a:t>
            </a:r>
            <a:r>
              <a:rPr lang="nl-NL" sz="2200" b="1" i="1" u="sng" dirty="0"/>
              <a:t>op ​weg​ ​naar ​Jeruzalem</a:t>
            </a:r>
            <a:r>
              <a:rPr lang="nl-NL" sz="2200" b="1" i="1" dirty="0"/>
              <a:t>. </a:t>
            </a:r>
          </a:p>
          <a:p>
            <a:r>
              <a:rPr lang="nl-NL" sz="2200" b="1" dirty="0"/>
              <a:t>Nieuw deel in het Evangelie, (Bij Lucas 1x te </a:t>
            </a:r>
            <a:r>
              <a:rPr lang="nl-NL" sz="2200" b="1" dirty="0" smtClean="0"/>
              <a:t>Jeruzalem </a:t>
            </a:r>
            <a:r>
              <a:rPr lang="nl-NL" sz="2200" b="1" dirty="0"/>
              <a:t>+ Matt. </a:t>
            </a:r>
            <a:r>
              <a:rPr lang="nl-NL" sz="2200" b="1" dirty="0" smtClean="0"/>
              <a:t>19:1, 20: 17 en </a:t>
            </a:r>
            <a:r>
              <a:rPr lang="nl-NL" sz="2200" b="1" dirty="0"/>
              <a:t>Marc.10: 1;  </a:t>
            </a:r>
            <a:r>
              <a:rPr lang="nl-NL" sz="2200" b="1" u="sng" dirty="0"/>
              <a:t>bij Joh</a:t>
            </a:r>
            <a:r>
              <a:rPr lang="nl-NL" sz="2200" b="1" u="sng" dirty="0" smtClean="0"/>
              <a:t>. 3x </a:t>
            </a:r>
            <a:r>
              <a:rPr lang="nl-NL" sz="2200" b="1" u="sng" dirty="0"/>
              <a:t>te Jeruzalem </a:t>
            </a:r>
            <a:r>
              <a:rPr lang="nl-NL" sz="2200" b="1" dirty="0"/>
              <a:t>tijdens de Bijbelse Feesten : 2:13, 5:1, 6:4, 7:2, 10:22, 11:55) </a:t>
            </a:r>
          </a:p>
          <a:p>
            <a:r>
              <a:rPr lang="nl-NL" sz="2200" b="1" dirty="0"/>
              <a:t>Doel van de reis = doel van Jezus’ leven, </a:t>
            </a:r>
            <a:r>
              <a:rPr lang="nl-NL" sz="2200" b="1" dirty="0">
                <a:solidFill>
                  <a:srgbClr val="FF0000"/>
                </a:solidFill>
              </a:rPr>
              <a:t>= 1/3 Lucas </a:t>
            </a:r>
            <a:r>
              <a:rPr lang="nl-NL" sz="2200" b="1" dirty="0" smtClean="0">
                <a:solidFill>
                  <a:srgbClr val="FF0000"/>
                </a:solidFill>
              </a:rPr>
              <a:t>Evangelie H.9-24</a:t>
            </a:r>
            <a:endParaRPr lang="nl-NL" sz="2200" b="1" dirty="0">
              <a:solidFill>
                <a:srgbClr val="FF0000"/>
              </a:solidFill>
            </a:endParaRPr>
          </a:p>
          <a:p>
            <a:r>
              <a:rPr lang="nl-NL" sz="2200" b="1" dirty="0"/>
              <a:t>Regelmatig verwijzing naar dit doel van Jezus,</a:t>
            </a:r>
          </a:p>
          <a:p>
            <a:r>
              <a:rPr lang="nl-NL" sz="2200" b="1" dirty="0">
                <a:solidFill>
                  <a:srgbClr val="FF0000"/>
                </a:solidFill>
              </a:rPr>
              <a:t>	Wat was dat doel? Luc.24: 44 - 49</a:t>
            </a:r>
          </a:p>
          <a:p>
            <a:endParaRPr lang="nl-NL" sz="800" b="1" dirty="0"/>
          </a:p>
          <a:p>
            <a:r>
              <a:rPr lang="nl-NL" sz="2200" b="1" dirty="0"/>
              <a:t>Het ommekeer-karakter van Gods koninkrijk</a:t>
            </a:r>
          </a:p>
          <a:p>
            <a:r>
              <a:rPr lang="nl-NL" sz="2200" b="1" dirty="0"/>
              <a:t>‘In het koninkrijk van God staat alles op zijn kop’: </a:t>
            </a:r>
            <a:r>
              <a:rPr lang="nl-NL" sz="2200" b="1" dirty="0">
                <a:solidFill>
                  <a:srgbClr val="FF0000"/>
                </a:solidFill>
              </a:rPr>
              <a:t>Niet de “doe het zelvers”; maar de hulpbehoevenden, mensen die niet zelf kunnen….; </a:t>
            </a:r>
          </a:p>
          <a:p>
            <a:r>
              <a:rPr lang="nl-NL" sz="2200" b="1" dirty="0" smtClean="0">
                <a:solidFill>
                  <a:srgbClr val="FF0000"/>
                </a:solidFill>
              </a:rPr>
              <a:t>niet </a:t>
            </a:r>
            <a:r>
              <a:rPr lang="nl-NL" sz="2200" b="1" dirty="0">
                <a:solidFill>
                  <a:srgbClr val="FF0000"/>
                </a:solidFill>
              </a:rPr>
              <a:t>de allesweters, maar degenen die willen leren, </a:t>
            </a:r>
          </a:p>
          <a:p>
            <a:r>
              <a:rPr lang="nl-NL" sz="2200" b="1" dirty="0" smtClean="0">
                <a:solidFill>
                  <a:srgbClr val="FF0000"/>
                </a:solidFill>
              </a:rPr>
              <a:t>niet </a:t>
            </a:r>
            <a:r>
              <a:rPr lang="nl-NL" sz="2200" b="1" dirty="0">
                <a:solidFill>
                  <a:srgbClr val="FF0000"/>
                </a:solidFill>
              </a:rPr>
              <a:t>de machtigen, maar degene die zoeken naar rechtvaardigheid</a:t>
            </a:r>
          </a:p>
          <a:p>
            <a:r>
              <a:rPr lang="nl-NL" sz="2200" b="1" dirty="0"/>
              <a:t>Het sleutelvers van Lucas is 19:10: </a:t>
            </a:r>
            <a:r>
              <a:rPr lang="nl-NL" sz="2200" b="1" i="1" dirty="0"/>
              <a:t>De Mensenzoon is gekomen om te zoeken en te redden wat verloren was.</a:t>
            </a:r>
          </a:p>
        </p:txBody>
      </p:sp>
    </p:spTree>
    <p:extLst>
      <p:ext uri="{BB962C8B-B14F-4D97-AF65-F5344CB8AC3E}">
        <p14:creationId xmlns:p14="http://schemas.microsoft.com/office/powerpoint/2010/main" val="10411695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427984" y="44624"/>
            <a:ext cx="4392488" cy="998234"/>
          </a:xfrm>
        </p:spPr>
        <p:txBody>
          <a:bodyPr>
            <a:normAutofit fontScale="90000"/>
          </a:bodyPr>
          <a:lstStyle/>
          <a:p>
            <a:pPr algn="r"/>
            <a:r>
              <a:rPr lang="nl-NL" sz="3600" b="1" dirty="0" smtClean="0">
                <a:solidFill>
                  <a:srgbClr val="FF0000"/>
                </a:solidFill>
              </a:rPr>
              <a:t>Het Lucas </a:t>
            </a:r>
            <a:r>
              <a:rPr lang="nl-NL" sz="3600" b="1" dirty="0" smtClean="0">
                <a:solidFill>
                  <a:srgbClr val="FF0000"/>
                </a:solidFill>
              </a:rPr>
              <a:t>Evangelie</a:t>
            </a:r>
            <a:br>
              <a:rPr lang="nl-NL" sz="3600" b="1" dirty="0" smtClean="0">
                <a:solidFill>
                  <a:srgbClr val="FF0000"/>
                </a:solidFill>
              </a:rPr>
            </a:br>
            <a:r>
              <a:rPr lang="nl-NL" sz="3600" b="1" dirty="0" smtClean="0">
                <a:solidFill>
                  <a:srgbClr val="FF0000"/>
                </a:solidFill>
              </a:rPr>
              <a:t>Op weg naar Jeruzalem</a:t>
            </a:r>
            <a:endParaRPr lang="nl-NL" sz="3600" b="1" dirty="0">
              <a:solidFill>
                <a:srgbClr val="FF0000"/>
              </a:solidFill>
            </a:endParaRPr>
          </a:p>
        </p:txBody>
      </p:sp>
      <p:sp>
        <p:nvSpPr>
          <p:cNvPr id="3" name="Ondertitel 2"/>
          <p:cNvSpPr>
            <a:spLocks noGrp="1"/>
          </p:cNvSpPr>
          <p:nvPr>
            <p:ph type="subTitle" idx="1"/>
          </p:nvPr>
        </p:nvSpPr>
        <p:spPr>
          <a:xfrm>
            <a:off x="251520" y="1196752"/>
            <a:ext cx="8640960" cy="5256584"/>
          </a:xfrm>
        </p:spPr>
        <p:txBody>
          <a:bodyPr>
            <a:normAutofit/>
          </a:bodyPr>
          <a:lstStyle/>
          <a:p>
            <a:endParaRPr lang="nl-NL" sz="2400" b="1" dirty="0" smtClean="0">
              <a:solidFill>
                <a:schemeClr val="tx1"/>
              </a:solidFill>
            </a:endParaRPr>
          </a:p>
          <a:p>
            <a:r>
              <a:rPr lang="nl-NL" sz="2400" b="1" dirty="0" smtClean="0">
                <a:solidFill>
                  <a:schemeClr val="tx1"/>
                </a:solidFill>
                <a:sym typeface="Wingdings" panose="05000000000000000000" pitchFamily="2" charset="2"/>
              </a:rPr>
              <a:t>	</a:t>
            </a:r>
          </a:p>
        </p:txBody>
      </p:sp>
      <p:pic>
        <p:nvPicPr>
          <p:cNvPr id="1029" name="Picture 5" descr="dehoeksteen.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16632"/>
            <a:ext cx="3323446" cy="1070242"/>
          </a:xfrm>
          <a:prstGeom prst="rect">
            <a:avLst/>
          </a:prstGeom>
          <a:noFill/>
          <a:extLst>
            <a:ext uri="{909E8E84-426E-40DD-AFC4-6F175D3DCCD1}">
              <a14:hiddenFill xmlns:a14="http://schemas.microsoft.com/office/drawing/2010/main">
                <a:solidFill>
                  <a:srgbClr val="FFFFFF"/>
                </a:solidFill>
              </a14:hiddenFill>
            </a:ext>
          </a:extLst>
        </p:spPr>
      </p:pic>
      <p:sp>
        <p:nvSpPr>
          <p:cNvPr id="4" name="Rechthoek 3"/>
          <p:cNvSpPr/>
          <p:nvPr/>
        </p:nvSpPr>
        <p:spPr>
          <a:xfrm>
            <a:off x="179512" y="1124744"/>
            <a:ext cx="8784976" cy="5586145"/>
          </a:xfrm>
          <a:prstGeom prst="rect">
            <a:avLst/>
          </a:prstGeom>
        </p:spPr>
        <p:txBody>
          <a:bodyPr wrap="square">
            <a:spAutoFit/>
          </a:bodyPr>
          <a:lstStyle/>
          <a:p>
            <a:r>
              <a:rPr lang="nl-NL" sz="2100" b="1" u="sng" dirty="0" smtClean="0">
                <a:solidFill>
                  <a:srgbClr val="FF0000"/>
                </a:solidFill>
              </a:rPr>
              <a:t>Luc.9:51-11:13 </a:t>
            </a:r>
            <a:r>
              <a:rPr lang="nl-NL" sz="2100" b="1" u="sng" dirty="0">
                <a:solidFill>
                  <a:srgbClr val="FF0000"/>
                </a:solidFill>
              </a:rPr>
              <a:t>| </a:t>
            </a:r>
            <a:r>
              <a:rPr lang="nl-NL" sz="2100" b="1" u="sng" dirty="0" smtClean="0">
                <a:solidFill>
                  <a:srgbClr val="FF0000"/>
                </a:solidFill>
              </a:rPr>
              <a:t>Discipelschap, </a:t>
            </a:r>
            <a:r>
              <a:rPr lang="nl-NL" sz="2100" b="1" u="sng" dirty="0" err="1" smtClean="0">
                <a:solidFill>
                  <a:srgbClr val="FF0000"/>
                </a:solidFill>
              </a:rPr>
              <a:t>vruchtdragen</a:t>
            </a:r>
            <a:r>
              <a:rPr lang="nl-NL" sz="2100" b="1" u="sng" dirty="0" smtClean="0">
                <a:solidFill>
                  <a:srgbClr val="FF0000"/>
                </a:solidFill>
              </a:rPr>
              <a:t> = het </a:t>
            </a:r>
            <a:r>
              <a:rPr lang="nl-NL" sz="2100" b="1" u="sng" dirty="0" smtClean="0">
                <a:solidFill>
                  <a:srgbClr val="FF0000"/>
                </a:solidFill>
              </a:rPr>
              <a:t>Woord horen en </a:t>
            </a:r>
            <a:r>
              <a:rPr lang="nl-NL" sz="2100" b="1" u="sng" dirty="0" smtClean="0">
                <a:solidFill>
                  <a:srgbClr val="FF0000"/>
                </a:solidFill>
              </a:rPr>
              <a:t>doen</a:t>
            </a:r>
            <a:endParaRPr lang="nl-NL" sz="2100" b="1" u="sng" dirty="0" smtClean="0">
              <a:solidFill>
                <a:srgbClr val="FF0000"/>
              </a:solidFill>
            </a:endParaRPr>
          </a:p>
          <a:p>
            <a:r>
              <a:rPr lang="nl-NL" sz="2100" b="1" dirty="0" smtClean="0">
                <a:solidFill>
                  <a:srgbClr val="FF0000"/>
                </a:solidFill>
              </a:rPr>
              <a:t>H.9</a:t>
            </a:r>
            <a:r>
              <a:rPr lang="nl-NL" sz="2100" b="1" dirty="0"/>
              <a:t> </a:t>
            </a:r>
            <a:r>
              <a:rPr lang="nl-NL" sz="2100" b="1" dirty="0" smtClean="0"/>
              <a:t>   </a:t>
            </a:r>
            <a:r>
              <a:rPr lang="nl-NL" sz="2100" b="1" dirty="0" smtClean="0"/>
              <a:t>De </a:t>
            </a:r>
            <a:r>
              <a:rPr lang="nl-NL" sz="2100" b="1" u="sng" dirty="0" smtClean="0"/>
              <a:t>keuzes</a:t>
            </a:r>
            <a:r>
              <a:rPr lang="nl-NL" sz="2100" b="1" dirty="0" smtClean="0"/>
              <a:t> van Jezus’ volgelingen: </a:t>
            </a:r>
          </a:p>
          <a:p>
            <a:r>
              <a:rPr lang="nl-NL" sz="2100" b="1" dirty="0"/>
              <a:t> </a:t>
            </a:r>
            <a:r>
              <a:rPr lang="nl-NL" sz="2100" b="1" dirty="0" smtClean="0"/>
              <a:t>         </a:t>
            </a:r>
            <a:r>
              <a:rPr lang="nl-NL" sz="2100" b="1" dirty="0" smtClean="0"/>
              <a:t>Mensen </a:t>
            </a:r>
            <a:r>
              <a:rPr lang="nl-NL" sz="2100" b="1" dirty="0" smtClean="0"/>
              <a:t>die willen en mensen die geroepen worden, hun keuzes </a:t>
            </a:r>
            <a:r>
              <a:rPr lang="nl-NL" sz="2100" b="1" dirty="0" smtClean="0"/>
              <a:t>en de </a:t>
            </a:r>
          </a:p>
          <a:p>
            <a:r>
              <a:rPr lang="nl-NL" sz="2100" b="1" dirty="0"/>
              <a:t> </a:t>
            </a:r>
            <a:r>
              <a:rPr lang="nl-NL" sz="2100" b="1" dirty="0" smtClean="0"/>
              <a:t>         </a:t>
            </a:r>
            <a:r>
              <a:rPr lang="nl-NL" sz="2100" b="1" dirty="0" smtClean="0"/>
              <a:t>prijs</a:t>
            </a:r>
            <a:r>
              <a:rPr lang="nl-NL" sz="2100" b="1" dirty="0" smtClean="0"/>
              <a:t>;   </a:t>
            </a:r>
            <a:r>
              <a:rPr lang="nl-NL" sz="2100" b="1" dirty="0" smtClean="0">
                <a:solidFill>
                  <a:srgbClr val="FF0000"/>
                </a:solidFill>
                <a:sym typeface="Wingdings" panose="05000000000000000000" pitchFamily="2" charset="2"/>
              </a:rPr>
              <a:t>  </a:t>
            </a:r>
            <a:r>
              <a:rPr lang="nl-NL" sz="2100" b="1" u="sng" dirty="0" smtClean="0">
                <a:solidFill>
                  <a:srgbClr val="FF0000"/>
                </a:solidFill>
              </a:rPr>
              <a:t>Waarom volg jij </a:t>
            </a:r>
            <a:r>
              <a:rPr lang="nl-NL" sz="2100" b="1" u="sng" dirty="0" smtClean="0">
                <a:solidFill>
                  <a:srgbClr val="FF0000"/>
                </a:solidFill>
              </a:rPr>
              <a:t>Jezus?</a:t>
            </a:r>
          </a:p>
          <a:p>
            <a:r>
              <a:rPr lang="nl-NL" sz="2100" b="1" dirty="0" smtClean="0">
                <a:solidFill>
                  <a:srgbClr val="FF0000"/>
                </a:solidFill>
              </a:rPr>
              <a:t>H.10</a:t>
            </a:r>
            <a:r>
              <a:rPr lang="nl-NL" sz="2100" b="1" dirty="0" smtClean="0"/>
              <a:t>  </a:t>
            </a:r>
            <a:r>
              <a:rPr lang="nl-NL" sz="2100" b="1" dirty="0" smtClean="0"/>
              <a:t>De </a:t>
            </a:r>
            <a:r>
              <a:rPr lang="nl-NL" sz="2100" b="1" dirty="0" smtClean="0"/>
              <a:t>uitzending van de 70, </a:t>
            </a:r>
            <a:r>
              <a:rPr lang="nl-NL" sz="2100" b="1" dirty="0" smtClean="0"/>
              <a:t>(</a:t>
            </a:r>
            <a:r>
              <a:rPr lang="nl-NL" sz="2100" b="1" dirty="0" smtClean="0"/>
              <a:t>lezen</a:t>
            </a:r>
            <a:r>
              <a:rPr lang="nl-NL" sz="2100" b="1" dirty="0" smtClean="0"/>
              <a:t> </a:t>
            </a:r>
            <a:r>
              <a:rPr lang="nl-NL" sz="2100" b="1" dirty="0" smtClean="0"/>
              <a:t>Ex.24: 9-11, getal 70 = alle volken</a:t>
            </a:r>
            <a:r>
              <a:rPr lang="nl-NL" sz="2100" b="1" dirty="0" smtClean="0"/>
              <a:t>)</a:t>
            </a:r>
            <a:r>
              <a:rPr lang="nl-NL" sz="2400" dirty="0">
                <a:hlinkClick r:id="rId3"/>
              </a:rPr>
              <a:t> </a:t>
            </a:r>
            <a:r>
              <a:rPr lang="nl-NL" b="1" dirty="0" smtClean="0">
                <a:hlinkClick r:id="rId3"/>
              </a:rPr>
              <a:t>www.desleutelisrael.nl/bijbelgerelateerd-onderwerpen/getallen-systematiek-in-de-bijbel</a:t>
            </a:r>
            <a:r>
              <a:rPr lang="nl-NL" b="1" dirty="0">
                <a:hlinkClick r:id="rId3"/>
              </a:rPr>
              <a:t>/</a:t>
            </a:r>
            <a:endParaRPr lang="nl-NL" b="1" dirty="0" smtClean="0"/>
          </a:p>
          <a:p>
            <a:r>
              <a:rPr lang="nl-NL" sz="2100" b="1" dirty="0">
                <a:solidFill>
                  <a:srgbClr val="FF0000"/>
                </a:solidFill>
              </a:rPr>
              <a:t> </a:t>
            </a:r>
            <a:r>
              <a:rPr lang="nl-NL" sz="2100" b="1" dirty="0" smtClean="0">
                <a:solidFill>
                  <a:srgbClr val="FF0000"/>
                </a:solidFill>
              </a:rPr>
              <a:t>         De Boodschap: Het Koninkrijk Gods is nabij gekomen </a:t>
            </a:r>
          </a:p>
          <a:p>
            <a:r>
              <a:rPr lang="nl-NL" sz="2100" b="1" dirty="0">
                <a:solidFill>
                  <a:srgbClr val="FF0000"/>
                </a:solidFill>
              </a:rPr>
              <a:t> </a:t>
            </a:r>
            <a:r>
              <a:rPr lang="nl-NL" sz="2100" b="1" dirty="0" smtClean="0">
                <a:solidFill>
                  <a:srgbClr val="FF0000"/>
                </a:solidFill>
              </a:rPr>
              <a:t>         </a:t>
            </a:r>
            <a:r>
              <a:rPr lang="nl-NL" sz="2100" b="1" dirty="0" smtClean="0"/>
              <a:t>Het </a:t>
            </a:r>
            <a:r>
              <a:rPr lang="nl-NL" sz="2100" b="1" dirty="0" smtClean="0"/>
              <a:t>enige </a:t>
            </a:r>
            <a:r>
              <a:rPr lang="nl-NL" sz="2100" b="1" u="sng" dirty="0" smtClean="0"/>
              <a:t>noodzakelijke</a:t>
            </a:r>
            <a:r>
              <a:rPr lang="nl-NL" sz="2100" b="1" dirty="0" smtClean="0"/>
              <a:t>  </a:t>
            </a:r>
            <a:r>
              <a:rPr lang="nl-NL" sz="2100" b="1" dirty="0" smtClean="0">
                <a:sym typeface="Wingdings" panose="05000000000000000000" pitchFamily="2" charset="2"/>
              </a:rPr>
              <a:t></a:t>
            </a:r>
            <a:r>
              <a:rPr lang="nl-NL" sz="2100" b="1" dirty="0" smtClean="0"/>
              <a:t> niemand uitsluiten  </a:t>
            </a:r>
            <a:r>
              <a:rPr lang="nl-NL" sz="2100" b="1" u="sng" dirty="0" smtClean="0"/>
              <a:t>(niet alleen de </a:t>
            </a:r>
            <a:r>
              <a:rPr lang="nl-NL" sz="2100" b="1" u="sng" dirty="0" err="1" smtClean="0"/>
              <a:t>Israeli</a:t>
            </a:r>
            <a:r>
              <a:rPr lang="nl-NL" sz="2100" b="1" u="sng" dirty="0" smtClean="0"/>
              <a:t>)</a:t>
            </a:r>
          </a:p>
          <a:p>
            <a:r>
              <a:rPr lang="nl-NL" sz="2100" b="1" dirty="0"/>
              <a:t> </a:t>
            </a:r>
            <a:r>
              <a:rPr lang="nl-NL" sz="2100" b="1" dirty="0" smtClean="0"/>
              <a:t>       </a:t>
            </a:r>
            <a:r>
              <a:rPr lang="nl-NL" sz="2100" b="1" dirty="0" smtClean="0"/>
              <a:t>- </a:t>
            </a:r>
            <a:r>
              <a:rPr lang="nl-NL" sz="2100" b="1" dirty="0" smtClean="0"/>
              <a:t>Gelijkenis </a:t>
            </a:r>
            <a:r>
              <a:rPr lang="nl-NL" sz="2100" b="1" u="sng" dirty="0" smtClean="0"/>
              <a:t>De Samaritanen</a:t>
            </a:r>
            <a:r>
              <a:rPr lang="nl-NL" sz="2100" b="1" dirty="0" smtClean="0"/>
              <a:t>, herkomst 2 Kon.17:24-41, Ezra 4</a:t>
            </a:r>
          </a:p>
          <a:p>
            <a:r>
              <a:rPr lang="nl-NL" sz="2100" b="1" dirty="0"/>
              <a:t> </a:t>
            </a:r>
            <a:r>
              <a:rPr lang="nl-NL" sz="2100" b="1" dirty="0" smtClean="0"/>
              <a:t>          </a:t>
            </a:r>
            <a:r>
              <a:rPr lang="nl-NL" sz="2100" b="1" dirty="0" smtClean="0"/>
              <a:t>Verg</a:t>
            </a:r>
            <a:r>
              <a:rPr lang="nl-NL" sz="2100" b="1" dirty="0" smtClean="0"/>
              <a:t>. Luc.9:52-53 met 10:25-37 (ook Joh.4) </a:t>
            </a:r>
            <a:r>
              <a:rPr lang="nl-NL" sz="2100" b="1" dirty="0" smtClean="0">
                <a:solidFill>
                  <a:srgbClr val="FF0000"/>
                </a:solidFill>
              </a:rPr>
              <a:t>Vergeving…., </a:t>
            </a:r>
            <a:r>
              <a:rPr lang="nl-NL" sz="2100" b="1" dirty="0" err="1" smtClean="0"/>
              <a:t>èn</a:t>
            </a:r>
            <a:r>
              <a:rPr lang="nl-NL" sz="2100" b="1" dirty="0" smtClean="0"/>
              <a:t> uiteindelijk </a:t>
            </a:r>
            <a:endParaRPr lang="nl-NL" sz="2100" b="1" dirty="0" smtClean="0"/>
          </a:p>
          <a:p>
            <a:r>
              <a:rPr lang="nl-NL" sz="2100" b="1" dirty="0"/>
              <a:t> </a:t>
            </a:r>
            <a:r>
              <a:rPr lang="nl-NL" sz="2100" b="1" dirty="0" smtClean="0"/>
              <a:t>         </a:t>
            </a:r>
            <a:r>
              <a:rPr lang="nl-NL" sz="2100" b="1" dirty="0" smtClean="0"/>
              <a:t> Hand.1</a:t>
            </a:r>
            <a:r>
              <a:rPr lang="nl-NL" sz="2100" b="1" dirty="0" smtClean="0"/>
              <a:t>: </a:t>
            </a:r>
            <a:r>
              <a:rPr lang="nl-NL" sz="2100" b="1" dirty="0" smtClean="0"/>
              <a:t>8, Hand.8 </a:t>
            </a:r>
            <a:r>
              <a:rPr lang="nl-NL" sz="2100" b="1" dirty="0" smtClean="0">
                <a:solidFill>
                  <a:srgbClr val="FF0000"/>
                </a:solidFill>
              </a:rPr>
              <a:t>   </a:t>
            </a:r>
            <a:r>
              <a:rPr lang="nl-NL" sz="2100" b="1" dirty="0" smtClean="0">
                <a:solidFill>
                  <a:srgbClr val="FF0000"/>
                </a:solidFill>
                <a:sym typeface="Wingdings" panose="05000000000000000000" pitchFamily="2" charset="2"/>
              </a:rPr>
              <a:t>   </a:t>
            </a:r>
            <a:r>
              <a:rPr lang="nl-NL" sz="2100" b="1" dirty="0" smtClean="0">
                <a:solidFill>
                  <a:srgbClr val="FF0000"/>
                </a:solidFill>
              </a:rPr>
              <a:t>Wie is je naaste?   en   Voor wie ben jij er een?</a:t>
            </a:r>
          </a:p>
          <a:p>
            <a:r>
              <a:rPr lang="nl-NL" sz="2100" b="1" dirty="0">
                <a:solidFill>
                  <a:srgbClr val="FF0000"/>
                </a:solidFill>
              </a:rPr>
              <a:t> </a:t>
            </a:r>
            <a:r>
              <a:rPr lang="nl-NL" sz="2100" b="1" dirty="0" smtClean="0">
                <a:solidFill>
                  <a:srgbClr val="FF0000"/>
                </a:solidFill>
              </a:rPr>
              <a:t>        </a:t>
            </a:r>
            <a:r>
              <a:rPr lang="nl-NL" sz="2100" b="1" dirty="0" smtClean="0"/>
              <a:t>- </a:t>
            </a:r>
            <a:r>
              <a:rPr lang="nl-NL" sz="2100" b="1" u="sng" dirty="0" smtClean="0"/>
              <a:t>Martha</a:t>
            </a:r>
            <a:r>
              <a:rPr lang="nl-NL" sz="2100" b="1" dirty="0" smtClean="0"/>
              <a:t> in Luc.10: 38-42 met Joh.11: 20-27  </a:t>
            </a:r>
            <a:r>
              <a:rPr lang="nl-NL" sz="2100" b="1" dirty="0" smtClean="0">
                <a:sym typeface="Wingdings" panose="05000000000000000000" pitchFamily="2" charset="2"/>
              </a:rPr>
              <a:t>Les   Z</a:t>
            </a:r>
            <a:r>
              <a:rPr lang="nl-NL" sz="2100" b="1" dirty="0" smtClean="0"/>
              <a:t>oek de </a:t>
            </a:r>
            <a:r>
              <a:rPr lang="nl-NL" sz="2100" b="1" u="sng" dirty="0" smtClean="0"/>
              <a:t>balans</a:t>
            </a:r>
            <a:r>
              <a:rPr lang="nl-NL" sz="2100" b="1" dirty="0" smtClean="0"/>
              <a:t> in </a:t>
            </a:r>
            <a:r>
              <a:rPr lang="nl-NL" sz="2100" b="1" dirty="0" smtClean="0"/>
              <a:t>je</a:t>
            </a:r>
          </a:p>
          <a:p>
            <a:r>
              <a:rPr lang="nl-NL" sz="2100" b="1" dirty="0"/>
              <a:t> </a:t>
            </a:r>
            <a:r>
              <a:rPr lang="nl-NL" sz="2100" b="1" dirty="0" smtClean="0"/>
              <a:t>      </a:t>
            </a:r>
            <a:r>
              <a:rPr lang="nl-NL" sz="2100" b="1" dirty="0" smtClean="0"/>
              <a:t>    leven </a:t>
            </a:r>
            <a:r>
              <a:rPr lang="nl-NL" sz="2100" b="1" dirty="0" smtClean="0"/>
              <a:t>en </a:t>
            </a:r>
            <a:r>
              <a:rPr lang="nl-NL" sz="2100" b="1" u="sng" dirty="0" smtClean="0"/>
              <a:t>grijp de kansen, momenten </a:t>
            </a:r>
            <a:r>
              <a:rPr lang="nl-NL" sz="2100" b="1" dirty="0" smtClean="0"/>
              <a:t>om meer van God te ontdekken.</a:t>
            </a:r>
          </a:p>
          <a:p>
            <a:r>
              <a:rPr lang="nl-NL" sz="2100" b="1" dirty="0" smtClean="0">
                <a:solidFill>
                  <a:srgbClr val="FF0000"/>
                </a:solidFill>
              </a:rPr>
              <a:t>H.11</a:t>
            </a:r>
            <a:r>
              <a:rPr lang="nl-NL" sz="2100" b="1" dirty="0"/>
              <a:t> </a:t>
            </a:r>
            <a:r>
              <a:rPr lang="nl-NL" sz="2100" b="1" dirty="0" smtClean="0"/>
              <a:t> </a:t>
            </a:r>
            <a:r>
              <a:rPr lang="nl-NL" sz="2100" b="1" u="sng" dirty="0" smtClean="0"/>
              <a:t>Gebed</a:t>
            </a:r>
            <a:r>
              <a:rPr lang="nl-NL" sz="2100" b="1" dirty="0" smtClean="0"/>
              <a:t> </a:t>
            </a:r>
            <a:r>
              <a:rPr lang="nl-NL" sz="2100" b="1" dirty="0" smtClean="0"/>
              <a:t>als uitdrukking van afhankelijkheid van de Vader, maar ook de </a:t>
            </a:r>
            <a:r>
              <a:rPr lang="nl-NL" sz="2100" b="1" dirty="0" smtClean="0"/>
              <a:t>  </a:t>
            </a:r>
          </a:p>
          <a:p>
            <a:r>
              <a:rPr lang="nl-NL" sz="2100" b="1" dirty="0"/>
              <a:t> </a:t>
            </a:r>
            <a:r>
              <a:rPr lang="nl-NL" sz="2100" b="1" dirty="0" smtClean="0"/>
              <a:t>          </a:t>
            </a:r>
            <a:r>
              <a:rPr lang="nl-NL" sz="2100" b="1" dirty="0" smtClean="0"/>
              <a:t>uitnodiging </a:t>
            </a:r>
            <a:r>
              <a:rPr lang="nl-NL" sz="2100" b="1" dirty="0" smtClean="0"/>
              <a:t>om te vragen, verg. Jac.1: 5 gebed om </a:t>
            </a:r>
            <a:r>
              <a:rPr lang="nl-NL" sz="2100" b="1" dirty="0" smtClean="0"/>
              <a:t>wijsheid </a:t>
            </a:r>
            <a:r>
              <a:rPr lang="nl-NL" sz="2100" b="1" dirty="0" smtClean="0"/>
              <a:t>	</a:t>
            </a:r>
          </a:p>
          <a:p>
            <a:r>
              <a:rPr lang="nl-NL" sz="2100" b="1" dirty="0"/>
              <a:t> </a:t>
            </a:r>
            <a:r>
              <a:rPr lang="nl-NL" sz="2100" b="1" dirty="0" smtClean="0"/>
              <a:t>        - </a:t>
            </a:r>
            <a:r>
              <a:rPr lang="nl-NL" sz="2100" b="1" u="sng" dirty="0" smtClean="0"/>
              <a:t>Jezus</a:t>
            </a:r>
            <a:r>
              <a:rPr lang="nl-NL" sz="2100" b="1" u="sng" dirty="0" smtClean="0"/>
              <a:t>’ gebedsleven </a:t>
            </a:r>
            <a:r>
              <a:rPr lang="nl-NL" sz="2100" b="1" dirty="0" smtClean="0"/>
              <a:t>in </a:t>
            </a:r>
            <a:r>
              <a:rPr lang="nl-NL" sz="2100" b="1" dirty="0" smtClean="0"/>
              <a:t>Luc.3:12</a:t>
            </a:r>
            <a:r>
              <a:rPr lang="nl-NL" sz="2100" b="1" dirty="0" smtClean="0"/>
              <a:t>, 5:16, 6:12,18,28, 11:1-4, 22:32, </a:t>
            </a:r>
            <a:r>
              <a:rPr lang="nl-NL" sz="2100" b="1" dirty="0" smtClean="0"/>
              <a:t>  </a:t>
            </a:r>
          </a:p>
          <a:p>
            <a:r>
              <a:rPr lang="nl-NL" sz="2100" b="1" dirty="0"/>
              <a:t> </a:t>
            </a:r>
            <a:r>
              <a:rPr lang="nl-NL" sz="2100" b="1" dirty="0" smtClean="0"/>
              <a:t>          </a:t>
            </a:r>
            <a:r>
              <a:rPr lang="nl-NL" sz="2100" b="1" dirty="0" smtClean="0"/>
              <a:t>23:34,36 </a:t>
            </a:r>
            <a:r>
              <a:rPr lang="nl-NL" sz="2100" b="1" dirty="0" smtClean="0">
                <a:solidFill>
                  <a:srgbClr val="FF0000"/>
                </a:solidFill>
              </a:rPr>
              <a:t>	</a:t>
            </a:r>
            <a:r>
              <a:rPr lang="nl-NL" sz="2100" b="1" u="sng" dirty="0" smtClean="0">
                <a:solidFill>
                  <a:srgbClr val="FF0000"/>
                </a:solidFill>
              </a:rPr>
              <a:t>Hoe is het met jou gebedsleven?</a:t>
            </a:r>
            <a:endParaRPr lang="nl-NL" sz="2100" dirty="0"/>
          </a:p>
        </p:txBody>
      </p:sp>
    </p:spTree>
    <p:extLst>
      <p:ext uri="{BB962C8B-B14F-4D97-AF65-F5344CB8AC3E}">
        <p14:creationId xmlns:p14="http://schemas.microsoft.com/office/powerpoint/2010/main" val="1090553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427984" y="116633"/>
            <a:ext cx="4392488" cy="936104"/>
          </a:xfrm>
        </p:spPr>
        <p:txBody>
          <a:bodyPr>
            <a:normAutofit/>
          </a:bodyPr>
          <a:lstStyle/>
          <a:p>
            <a:pPr algn="r"/>
            <a:r>
              <a:rPr lang="nl-NL" sz="3600" b="1" dirty="0" smtClean="0">
                <a:solidFill>
                  <a:srgbClr val="FF0000"/>
                </a:solidFill>
              </a:rPr>
              <a:t>Het Lucas Evangelie</a:t>
            </a:r>
            <a:endParaRPr lang="nl-NL" sz="3600" b="1" dirty="0">
              <a:solidFill>
                <a:srgbClr val="FF0000"/>
              </a:solidFill>
            </a:endParaRPr>
          </a:p>
        </p:txBody>
      </p:sp>
      <p:sp>
        <p:nvSpPr>
          <p:cNvPr id="3" name="Ondertitel 2"/>
          <p:cNvSpPr>
            <a:spLocks noGrp="1"/>
          </p:cNvSpPr>
          <p:nvPr>
            <p:ph type="subTitle" idx="1"/>
          </p:nvPr>
        </p:nvSpPr>
        <p:spPr>
          <a:xfrm>
            <a:off x="251520" y="1196752"/>
            <a:ext cx="8640960" cy="5256584"/>
          </a:xfrm>
        </p:spPr>
        <p:txBody>
          <a:bodyPr>
            <a:normAutofit/>
          </a:bodyPr>
          <a:lstStyle/>
          <a:p>
            <a:endParaRPr lang="nl-NL" sz="2400" b="1" dirty="0" smtClean="0">
              <a:solidFill>
                <a:schemeClr val="tx1"/>
              </a:solidFill>
            </a:endParaRPr>
          </a:p>
          <a:p>
            <a:endParaRPr lang="nl-NL" sz="2400" b="1" dirty="0" smtClean="0">
              <a:solidFill>
                <a:schemeClr val="tx1"/>
              </a:solidFill>
              <a:sym typeface="Wingdings" panose="05000000000000000000" pitchFamily="2" charset="2"/>
            </a:endParaRPr>
          </a:p>
        </p:txBody>
      </p:sp>
      <p:pic>
        <p:nvPicPr>
          <p:cNvPr id="1029" name="Picture 5" descr="dehoeksteen.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16632"/>
            <a:ext cx="3323446" cy="1008112"/>
          </a:xfrm>
          <a:prstGeom prst="rect">
            <a:avLst/>
          </a:prstGeom>
          <a:noFill/>
          <a:extLst>
            <a:ext uri="{909E8E84-426E-40DD-AFC4-6F175D3DCCD1}">
              <a14:hiddenFill xmlns:a14="http://schemas.microsoft.com/office/drawing/2010/main">
                <a:solidFill>
                  <a:srgbClr val="FFFFFF"/>
                </a:solidFill>
              </a14:hiddenFill>
            </a:ext>
          </a:extLst>
        </p:spPr>
      </p:pic>
      <p:sp>
        <p:nvSpPr>
          <p:cNvPr id="4" name="Rechthoek 3"/>
          <p:cNvSpPr/>
          <p:nvPr/>
        </p:nvSpPr>
        <p:spPr>
          <a:xfrm>
            <a:off x="251520" y="1052736"/>
            <a:ext cx="8712968" cy="5632311"/>
          </a:xfrm>
          <a:prstGeom prst="rect">
            <a:avLst/>
          </a:prstGeom>
        </p:spPr>
        <p:txBody>
          <a:bodyPr wrap="square">
            <a:spAutoFit/>
          </a:bodyPr>
          <a:lstStyle/>
          <a:p>
            <a:r>
              <a:rPr lang="nl-NL" sz="2000" b="1" u="sng" dirty="0" smtClean="0">
                <a:solidFill>
                  <a:srgbClr val="FF0000"/>
                </a:solidFill>
              </a:rPr>
              <a:t>Luc.11:14-12:48 </a:t>
            </a:r>
            <a:r>
              <a:rPr lang="nl-NL" sz="2000" b="1" u="sng" dirty="0">
                <a:solidFill>
                  <a:srgbClr val="FF0000"/>
                </a:solidFill>
              </a:rPr>
              <a:t>| </a:t>
            </a:r>
            <a:r>
              <a:rPr lang="nl-NL" sz="2000" b="1" u="sng" dirty="0" smtClean="0">
                <a:solidFill>
                  <a:srgbClr val="FF0000"/>
                </a:solidFill>
              </a:rPr>
              <a:t>Jezus’ lessen over demonen, </a:t>
            </a:r>
            <a:r>
              <a:rPr lang="nl-NL" sz="2000" b="1" u="sng" dirty="0">
                <a:solidFill>
                  <a:srgbClr val="FF0000"/>
                </a:solidFill>
              </a:rPr>
              <a:t>oproep tot </a:t>
            </a:r>
            <a:r>
              <a:rPr lang="nl-NL" sz="2000" b="1" u="sng" dirty="0" smtClean="0">
                <a:solidFill>
                  <a:srgbClr val="FF0000"/>
                </a:solidFill>
              </a:rPr>
              <a:t>bekering, confrontatie Luc..11</a:t>
            </a:r>
            <a:r>
              <a:rPr lang="nl-NL" sz="2000" b="1" u="sng" dirty="0">
                <a:solidFill>
                  <a:srgbClr val="FF0000"/>
                </a:solidFill>
              </a:rPr>
              <a:t>: </a:t>
            </a:r>
            <a:r>
              <a:rPr lang="nl-NL" sz="2000" b="1" u="sng" dirty="0" smtClean="0">
                <a:solidFill>
                  <a:srgbClr val="FF0000"/>
                </a:solidFill>
              </a:rPr>
              <a:t>14-28 </a:t>
            </a:r>
            <a:r>
              <a:rPr lang="nl-NL" sz="2000" b="1" dirty="0"/>
              <a:t>Van wie komt Jezus’ gezag? </a:t>
            </a:r>
            <a:r>
              <a:rPr lang="nl-NL" sz="2000" b="1" dirty="0" smtClean="0"/>
              <a:t>2Petr.2: 19-22 uitdrijving v. </a:t>
            </a:r>
            <a:r>
              <a:rPr lang="nl-NL" sz="2000" b="1" dirty="0" smtClean="0"/>
              <a:t>demonen</a:t>
            </a:r>
            <a:r>
              <a:rPr lang="nl-NL" sz="2000" b="1" dirty="0" smtClean="0"/>
              <a:t> Hoe </a:t>
            </a:r>
            <a:r>
              <a:rPr lang="nl-NL" sz="2000" b="1" dirty="0"/>
              <a:t>overwon Jezus in Zijn verzoeking?   Luc.11: 28 Gods Woord</a:t>
            </a:r>
            <a:r>
              <a:rPr lang="nl-NL" sz="2000" b="1" dirty="0" smtClean="0"/>
              <a:t>!</a:t>
            </a:r>
          </a:p>
          <a:p>
            <a:r>
              <a:rPr lang="nl-NL" sz="2000" b="1" dirty="0" smtClean="0">
                <a:solidFill>
                  <a:srgbClr val="FF0000"/>
                </a:solidFill>
              </a:rPr>
              <a:t>(</a:t>
            </a:r>
            <a:r>
              <a:rPr lang="nl-NL" sz="2000" b="1" dirty="0">
                <a:solidFill>
                  <a:srgbClr val="FF0000"/>
                </a:solidFill>
              </a:rPr>
              <a:t>Ken je vijand, Ef.6 de wapenuitrusting dragen en defensief kunnen </a:t>
            </a:r>
            <a:r>
              <a:rPr lang="nl-NL" sz="2000" b="1" dirty="0" smtClean="0">
                <a:solidFill>
                  <a:srgbClr val="FF0000"/>
                </a:solidFill>
              </a:rPr>
              <a:t>gebruiken, denk ook aan Rom.12: 1-2 en Judas </a:t>
            </a:r>
            <a:r>
              <a:rPr lang="nl-NL" sz="2000" b="1" dirty="0" smtClean="0">
                <a:solidFill>
                  <a:srgbClr val="FF0000"/>
                </a:solidFill>
              </a:rPr>
              <a:t>20, dit </a:t>
            </a:r>
            <a:r>
              <a:rPr lang="nl-NL" sz="2000" b="1" dirty="0" smtClean="0">
                <a:solidFill>
                  <a:srgbClr val="FF0000"/>
                </a:solidFill>
              </a:rPr>
              <a:t>is een actief proces) </a:t>
            </a:r>
            <a:endParaRPr lang="nl-NL" sz="2000" b="1" dirty="0">
              <a:solidFill>
                <a:srgbClr val="FF0000"/>
              </a:solidFill>
            </a:endParaRPr>
          </a:p>
          <a:p>
            <a:r>
              <a:rPr lang="nl-NL" sz="2000" b="1" u="sng" dirty="0" smtClean="0">
                <a:solidFill>
                  <a:srgbClr val="FF0000"/>
                </a:solidFill>
              </a:rPr>
              <a:t>Luc.11</a:t>
            </a:r>
            <a:r>
              <a:rPr lang="nl-NL" sz="2000" b="1" u="sng" dirty="0">
                <a:solidFill>
                  <a:srgbClr val="FF0000"/>
                </a:solidFill>
              </a:rPr>
              <a:t>: 29-32</a:t>
            </a:r>
            <a:r>
              <a:rPr lang="nl-NL" sz="2000" b="1" u="sng" dirty="0"/>
              <a:t> </a:t>
            </a:r>
            <a:r>
              <a:rPr lang="nl-NL" sz="2000" b="1" dirty="0"/>
              <a:t>De vraag om een </a:t>
            </a:r>
            <a:r>
              <a:rPr lang="nl-NL" sz="2000" b="1" dirty="0" smtClean="0"/>
              <a:t>teken</a:t>
            </a:r>
            <a:r>
              <a:rPr lang="nl-NL" sz="2000" b="1" dirty="0" smtClean="0"/>
              <a:t>…</a:t>
            </a:r>
            <a:r>
              <a:rPr lang="nl-NL" sz="2000" b="1" dirty="0" smtClean="0"/>
              <a:t> </a:t>
            </a:r>
            <a:r>
              <a:rPr lang="nl-NL" sz="2000" b="1" dirty="0" smtClean="0"/>
              <a:t>Besef ‘</a:t>
            </a:r>
            <a:r>
              <a:rPr lang="nl-NL" sz="2000" b="1" u="sng" dirty="0" smtClean="0"/>
              <a:t>méér </a:t>
            </a:r>
            <a:r>
              <a:rPr lang="nl-NL" sz="2000" b="1" u="sng" dirty="0"/>
              <a:t>dan </a:t>
            </a:r>
            <a:r>
              <a:rPr lang="nl-NL" sz="2000" b="1" dirty="0"/>
              <a:t>Jona, </a:t>
            </a:r>
            <a:r>
              <a:rPr lang="nl-NL" sz="2000" b="1" u="sng" dirty="0" smtClean="0"/>
              <a:t>méér </a:t>
            </a:r>
            <a:r>
              <a:rPr lang="nl-NL" sz="2000" b="1" u="sng" dirty="0"/>
              <a:t>dan </a:t>
            </a:r>
            <a:r>
              <a:rPr lang="nl-NL" sz="2000" b="1" dirty="0"/>
              <a:t>Salomo’ stond Zijn gehoor </a:t>
            </a:r>
            <a:r>
              <a:rPr lang="nl-NL" sz="2000" b="1" dirty="0" smtClean="0"/>
              <a:t>hier toe </a:t>
            </a:r>
            <a:r>
              <a:rPr lang="nl-NL" sz="2000" b="1" dirty="0"/>
              <a:t>te </a:t>
            </a:r>
            <a:r>
              <a:rPr lang="nl-NL" sz="2000" b="1" dirty="0" smtClean="0"/>
              <a:t>spreken!  Ondanks vele wonderen, de prikkel:</a:t>
            </a:r>
            <a:endParaRPr lang="nl-NL" sz="2000" b="1" dirty="0"/>
          </a:p>
          <a:p>
            <a:r>
              <a:rPr lang="nl-NL" sz="2000" b="1" dirty="0" err="1" smtClean="0"/>
              <a:t>Ninevé</a:t>
            </a:r>
            <a:r>
              <a:rPr lang="nl-NL" sz="2000" b="1" dirty="0" smtClean="0"/>
              <a:t> </a:t>
            </a:r>
            <a:r>
              <a:rPr lang="nl-NL" sz="2000" b="1" dirty="0"/>
              <a:t>bekeerde zich en heidenen kwamen naar Salomo, ‘de Zijnen’ niet!   </a:t>
            </a:r>
            <a:r>
              <a:rPr lang="nl-NL" sz="2000" b="1" dirty="0" smtClean="0"/>
              <a:t>      (</a:t>
            </a:r>
            <a:r>
              <a:rPr lang="nl-NL" sz="2000" b="1" dirty="0" smtClean="0">
                <a:solidFill>
                  <a:srgbClr val="FF0000"/>
                </a:solidFill>
              </a:rPr>
              <a:t>Zie ook </a:t>
            </a:r>
            <a:r>
              <a:rPr lang="nl-NL" sz="2000" b="1" dirty="0" smtClean="0"/>
              <a:t>Joh.5 </a:t>
            </a:r>
            <a:r>
              <a:rPr lang="nl-NL" sz="2000" b="1" dirty="0"/>
              <a:t>en 8 Jezus over Zichzelf en Zijn verdediging, </a:t>
            </a:r>
            <a:r>
              <a:rPr lang="nl-NL" sz="2000" b="1" dirty="0" err="1"/>
              <a:t>mn</a:t>
            </a:r>
            <a:r>
              <a:rPr lang="nl-NL" sz="2000" b="1" dirty="0"/>
              <a:t>. Joh.8: 56-58	Denk ook aan de </a:t>
            </a:r>
            <a:r>
              <a:rPr lang="nl-NL" sz="2000" b="1" dirty="0" err="1"/>
              <a:t>Hebr.brief</a:t>
            </a:r>
            <a:r>
              <a:rPr lang="nl-NL" sz="2000" b="1" dirty="0"/>
              <a:t> </a:t>
            </a:r>
            <a:r>
              <a:rPr lang="nl-NL" sz="2000" b="1" dirty="0">
                <a:sym typeface="Wingdings" panose="05000000000000000000" pitchFamily="2" charset="2"/>
              </a:rPr>
              <a:t> meer dan……  </a:t>
            </a:r>
            <a:r>
              <a:rPr lang="nl-NL" sz="2000" b="1" dirty="0" smtClean="0">
                <a:sym typeface="Wingdings" panose="05000000000000000000" pitchFamily="2" charset="2"/>
              </a:rPr>
              <a:t>Hebr.1:1 en 12</a:t>
            </a:r>
            <a:r>
              <a:rPr lang="nl-NL" sz="2000" b="1" dirty="0">
                <a:sym typeface="Wingdings" panose="05000000000000000000" pitchFamily="2" charset="2"/>
              </a:rPr>
              <a:t>: </a:t>
            </a:r>
            <a:r>
              <a:rPr lang="nl-NL" sz="2000" b="1" dirty="0" smtClean="0">
                <a:sym typeface="Wingdings" panose="05000000000000000000" pitchFamily="2" charset="2"/>
              </a:rPr>
              <a:t>25)</a:t>
            </a:r>
            <a:endParaRPr lang="nl-NL" sz="2000" b="1" dirty="0"/>
          </a:p>
          <a:p>
            <a:r>
              <a:rPr lang="nl-NL" sz="2000" b="1" u="sng" dirty="0" smtClean="0">
                <a:solidFill>
                  <a:srgbClr val="FF0000"/>
                </a:solidFill>
              </a:rPr>
              <a:t>Luc.11</a:t>
            </a:r>
            <a:r>
              <a:rPr lang="nl-NL" sz="2000" b="1" u="sng" dirty="0">
                <a:solidFill>
                  <a:srgbClr val="FF0000"/>
                </a:solidFill>
              </a:rPr>
              <a:t>: 37 </a:t>
            </a:r>
            <a:r>
              <a:rPr lang="nl-NL" sz="2000" b="1" dirty="0">
                <a:solidFill>
                  <a:srgbClr val="FF0000"/>
                </a:solidFill>
              </a:rPr>
              <a:t>Confrontatie</a:t>
            </a:r>
            <a:r>
              <a:rPr lang="nl-NL" sz="2000" b="1" dirty="0"/>
              <a:t> met de Farizeeën en Schriftgeleerden “Wee u”, omdat ze zich niet bekeerden van hun leer en leven, ze hadden zich kunnen </a:t>
            </a:r>
            <a:r>
              <a:rPr lang="nl-NL" sz="2000" b="1" dirty="0" err="1" smtClean="0"/>
              <a:t>verootmoedi-gen</a:t>
            </a:r>
            <a:r>
              <a:rPr lang="nl-NL" sz="2000" b="1" dirty="0"/>
              <a:t>, maar integendeel ze voelden zich beledigd vs.45 en 53-54   zie ook </a:t>
            </a:r>
            <a:r>
              <a:rPr lang="nl-NL" sz="2000" b="1" dirty="0">
                <a:solidFill>
                  <a:srgbClr val="FF0000"/>
                </a:solidFill>
              </a:rPr>
              <a:t>Joh.5: 39 </a:t>
            </a:r>
          </a:p>
          <a:p>
            <a:r>
              <a:rPr lang="nl-NL" sz="2000" b="1" u="sng" dirty="0" smtClean="0">
                <a:solidFill>
                  <a:srgbClr val="FF0000"/>
                </a:solidFill>
              </a:rPr>
              <a:t>Luc.12</a:t>
            </a:r>
            <a:r>
              <a:rPr lang="nl-NL" sz="2000" b="1" dirty="0" smtClean="0">
                <a:solidFill>
                  <a:srgbClr val="FF0000"/>
                </a:solidFill>
              </a:rPr>
              <a:t> </a:t>
            </a:r>
            <a:r>
              <a:rPr lang="nl-NL" sz="2000" b="1" dirty="0">
                <a:solidFill>
                  <a:srgbClr val="FF0000"/>
                </a:solidFill>
              </a:rPr>
              <a:t>Leven in het licht van het komende </a:t>
            </a:r>
            <a:r>
              <a:rPr lang="nl-NL" sz="2000" b="1" dirty="0" smtClean="0">
                <a:solidFill>
                  <a:srgbClr val="FF0000"/>
                </a:solidFill>
              </a:rPr>
              <a:t>Koninkrijk. </a:t>
            </a:r>
          </a:p>
          <a:p>
            <a:r>
              <a:rPr lang="nl-NL" sz="2000" b="1" dirty="0" smtClean="0"/>
              <a:t>Over </a:t>
            </a:r>
            <a:r>
              <a:rPr lang="nl-NL" sz="2000" b="1" dirty="0"/>
              <a:t>valse </a:t>
            </a:r>
            <a:r>
              <a:rPr lang="nl-NL" sz="2000" b="1" dirty="0" smtClean="0"/>
              <a:t>leraren vs.1 zuurdesem, vervolging vs.4, hebzucht vs.15, bezorgdheid vs.22-34,  </a:t>
            </a:r>
            <a:r>
              <a:rPr lang="nl-NL" sz="2000" b="1" dirty="0"/>
              <a:t>gereed </a:t>
            </a:r>
            <a:r>
              <a:rPr lang="nl-NL" sz="2000" b="1" dirty="0" smtClean="0"/>
              <a:t>zijn vs.35-48 </a:t>
            </a:r>
            <a:r>
              <a:rPr lang="nl-NL" sz="2000" b="1" dirty="0" smtClean="0">
                <a:sym typeface="Wingdings" panose="05000000000000000000" pitchFamily="2" charset="2"/>
              </a:rPr>
              <a:t> </a:t>
            </a:r>
            <a:r>
              <a:rPr lang="nl-NL" sz="2000" b="1" dirty="0" smtClean="0"/>
              <a:t>werkend </a:t>
            </a:r>
            <a:r>
              <a:rPr lang="nl-NL" sz="2000" b="1" dirty="0" smtClean="0"/>
              <a:t>verwachten, </a:t>
            </a:r>
            <a:r>
              <a:rPr lang="nl-NL" sz="2000" b="1" dirty="0" err="1" smtClean="0"/>
              <a:t>Thess.brief</a:t>
            </a:r>
            <a:r>
              <a:rPr lang="nl-NL" sz="2000" b="1" dirty="0" smtClean="0"/>
              <a:t>.</a:t>
            </a:r>
          </a:p>
          <a:p>
            <a:r>
              <a:rPr lang="nl-NL" sz="2000" b="1" dirty="0" smtClean="0">
                <a:solidFill>
                  <a:srgbClr val="FF0000"/>
                </a:solidFill>
              </a:rPr>
              <a:t>Luc.12: 10 </a:t>
            </a:r>
            <a:r>
              <a:rPr lang="nl-NL" sz="2000" b="1" dirty="0" smtClean="0"/>
              <a:t>zonde tegen de Heilige Geest…. Zie bijlage</a:t>
            </a:r>
            <a:endParaRPr lang="nl-NL" sz="2000" b="1" dirty="0"/>
          </a:p>
          <a:p>
            <a:r>
              <a:rPr lang="nl-NL" sz="2000" b="1" dirty="0">
                <a:solidFill>
                  <a:srgbClr val="FF0000"/>
                </a:solidFill>
              </a:rPr>
              <a:t>Vs.35</a:t>
            </a:r>
            <a:r>
              <a:rPr lang="nl-NL" sz="2000" b="1" dirty="0"/>
              <a:t> Leven in het besef van Zijn aanwezigheid nu </a:t>
            </a:r>
            <a:r>
              <a:rPr lang="nl-NL" sz="2000" b="1" dirty="0" err="1"/>
              <a:t>èn</a:t>
            </a:r>
            <a:r>
              <a:rPr lang="nl-NL" sz="2000" b="1" dirty="0"/>
              <a:t> dat Hij terugkomt op aarde</a:t>
            </a:r>
          </a:p>
        </p:txBody>
      </p:sp>
    </p:spTree>
    <p:extLst>
      <p:ext uri="{BB962C8B-B14F-4D97-AF65-F5344CB8AC3E}">
        <p14:creationId xmlns:p14="http://schemas.microsoft.com/office/powerpoint/2010/main" val="9227147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646974" y="116633"/>
            <a:ext cx="5173498" cy="936104"/>
          </a:xfrm>
        </p:spPr>
        <p:txBody>
          <a:bodyPr>
            <a:normAutofit fontScale="90000"/>
          </a:bodyPr>
          <a:lstStyle/>
          <a:p>
            <a:pPr algn="r"/>
            <a:r>
              <a:rPr lang="nl-NL" sz="3600" b="1" dirty="0" smtClean="0">
                <a:solidFill>
                  <a:srgbClr val="FF0000"/>
                </a:solidFill>
              </a:rPr>
              <a:t>Het Lucas Evangelie </a:t>
            </a:r>
            <a:br>
              <a:rPr lang="nl-NL" sz="3600" b="1" dirty="0" smtClean="0">
                <a:solidFill>
                  <a:srgbClr val="FF0000"/>
                </a:solidFill>
              </a:rPr>
            </a:br>
            <a:r>
              <a:rPr lang="nl-NL" sz="3600" b="1" dirty="0" smtClean="0">
                <a:solidFill>
                  <a:srgbClr val="FF0000"/>
                </a:solidFill>
              </a:rPr>
              <a:t>veel lessen tijdens maaltijden</a:t>
            </a:r>
            <a:endParaRPr lang="nl-NL" sz="3600" b="1" dirty="0">
              <a:solidFill>
                <a:srgbClr val="FF0000"/>
              </a:solidFill>
            </a:endParaRPr>
          </a:p>
        </p:txBody>
      </p:sp>
      <p:sp>
        <p:nvSpPr>
          <p:cNvPr id="3" name="Ondertitel 2"/>
          <p:cNvSpPr>
            <a:spLocks noGrp="1"/>
          </p:cNvSpPr>
          <p:nvPr>
            <p:ph type="subTitle" idx="1"/>
          </p:nvPr>
        </p:nvSpPr>
        <p:spPr>
          <a:xfrm>
            <a:off x="251520" y="1196752"/>
            <a:ext cx="8640960" cy="5256584"/>
          </a:xfrm>
        </p:spPr>
        <p:txBody>
          <a:bodyPr>
            <a:normAutofit/>
          </a:bodyPr>
          <a:lstStyle/>
          <a:p>
            <a:endParaRPr lang="nl-NL" sz="2400" b="1" dirty="0" smtClean="0">
              <a:solidFill>
                <a:schemeClr val="tx1"/>
              </a:solidFill>
            </a:endParaRPr>
          </a:p>
          <a:p>
            <a:endParaRPr lang="nl-NL" sz="2400" b="1" dirty="0" smtClean="0">
              <a:solidFill>
                <a:schemeClr val="tx1"/>
              </a:solidFill>
              <a:sym typeface="Wingdings" panose="05000000000000000000" pitchFamily="2" charset="2"/>
            </a:endParaRPr>
          </a:p>
        </p:txBody>
      </p:sp>
      <p:pic>
        <p:nvPicPr>
          <p:cNvPr id="1029" name="Picture 5" descr="dehoeksteen.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16632"/>
            <a:ext cx="3323446" cy="1080120"/>
          </a:xfrm>
          <a:prstGeom prst="rect">
            <a:avLst/>
          </a:prstGeom>
          <a:noFill/>
          <a:extLst>
            <a:ext uri="{909E8E84-426E-40DD-AFC4-6F175D3DCCD1}">
              <a14:hiddenFill xmlns:a14="http://schemas.microsoft.com/office/drawing/2010/main">
                <a:solidFill>
                  <a:srgbClr val="FFFFFF"/>
                </a:solidFill>
              </a14:hiddenFill>
            </a:ext>
          </a:extLst>
        </p:spPr>
      </p:pic>
      <p:sp>
        <p:nvSpPr>
          <p:cNvPr id="4" name="Rechthoek 3"/>
          <p:cNvSpPr/>
          <p:nvPr/>
        </p:nvSpPr>
        <p:spPr>
          <a:xfrm>
            <a:off x="107504" y="1052736"/>
            <a:ext cx="8928992" cy="5262979"/>
          </a:xfrm>
          <a:prstGeom prst="rect">
            <a:avLst/>
          </a:prstGeom>
        </p:spPr>
        <p:txBody>
          <a:bodyPr wrap="square">
            <a:spAutoFit/>
          </a:bodyPr>
          <a:lstStyle/>
          <a:p>
            <a:r>
              <a:rPr lang="nl-NL" sz="2100" b="1" u="sng" dirty="0" smtClean="0">
                <a:solidFill>
                  <a:srgbClr val="FF0000"/>
                </a:solidFill>
              </a:rPr>
              <a:t>Luc.12:49-14:35 </a:t>
            </a:r>
            <a:r>
              <a:rPr lang="nl-NL" sz="2100" b="1" u="sng" dirty="0">
                <a:solidFill>
                  <a:srgbClr val="FF0000"/>
                </a:solidFill>
              </a:rPr>
              <a:t>| Besef welke tijd is </a:t>
            </a:r>
            <a:r>
              <a:rPr lang="nl-NL" sz="2100" b="1" u="sng" dirty="0" smtClean="0">
                <a:solidFill>
                  <a:srgbClr val="FF0000"/>
                </a:solidFill>
              </a:rPr>
              <a:t>aangebroken, </a:t>
            </a:r>
            <a:r>
              <a:rPr lang="nl-NL" sz="2100" b="1" u="sng" dirty="0" err="1" smtClean="0">
                <a:solidFill>
                  <a:srgbClr val="FF0000"/>
                </a:solidFill>
              </a:rPr>
              <a:t>God’s</a:t>
            </a:r>
            <a:r>
              <a:rPr lang="nl-NL" sz="2100" b="1" u="sng" dirty="0" smtClean="0">
                <a:solidFill>
                  <a:srgbClr val="FF0000"/>
                </a:solidFill>
              </a:rPr>
              <a:t> </a:t>
            </a:r>
            <a:r>
              <a:rPr lang="nl-NL" sz="2100" b="1" u="sng" dirty="0" err="1" smtClean="0">
                <a:solidFill>
                  <a:srgbClr val="FF0000"/>
                </a:solidFill>
              </a:rPr>
              <a:t>totdat’s</a:t>
            </a:r>
            <a:endParaRPr lang="nl-NL" sz="2100" b="1" u="sng" dirty="0" smtClean="0">
              <a:solidFill>
                <a:srgbClr val="FF0000"/>
              </a:solidFill>
            </a:endParaRPr>
          </a:p>
          <a:p>
            <a:r>
              <a:rPr lang="nl-NL" sz="2100" b="1" u="sng" dirty="0" smtClean="0">
                <a:solidFill>
                  <a:srgbClr val="FF0000"/>
                </a:solidFill>
              </a:rPr>
              <a:t>H.12</a:t>
            </a:r>
            <a:r>
              <a:rPr lang="nl-NL" sz="2100" b="1" u="sng" dirty="0">
                <a:solidFill>
                  <a:srgbClr val="FF0000"/>
                </a:solidFill>
              </a:rPr>
              <a:t>: 49-59 </a:t>
            </a:r>
            <a:r>
              <a:rPr lang="nl-NL" sz="2100" b="1" dirty="0" smtClean="0">
                <a:solidFill>
                  <a:srgbClr val="FF0000"/>
                </a:solidFill>
                <a:sym typeface="Wingdings" panose="05000000000000000000" pitchFamily="2" charset="2"/>
              </a:rPr>
              <a:t> </a:t>
            </a:r>
            <a:r>
              <a:rPr lang="nl-NL" sz="2100" b="1" dirty="0" smtClean="0"/>
              <a:t>Duid </a:t>
            </a:r>
            <a:r>
              <a:rPr lang="nl-NL" sz="2100" b="1" dirty="0"/>
              <a:t>de tijd! </a:t>
            </a:r>
            <a:r>
              <a:rPr lang="nl-NL" sz="2100" b="1" dirty="0">
                <a:solidFill>
                  <a:srgbClr val="FF0000"/>
                </a:solidFill>
              </a:rPr>
              <a:t>Ken de </a:t>
            </a:r>
            <a:r>
              <a:rPr lang="nl-NL" sz="2100" b="1" dirty="0" err="1">
                <a:solidFill>
                  <a:srgbClr val="FF0000"/>
                </a:solidFill>
              </a:rPr>
              <a:t>Moadiem</a:t>
            </a:r>
            <a:r>
              <a:rPr lang="nl-NL" sz="2100" b="1" dirty="0">
                <a:solidFill>
                  <a:srgbClr val="FF0000"/>
                </a:solidFill>
              </a:rPr>
              <a:t>, Gods </a:t>
            </a:r>
            <a:r>
              <a:rPr lang="nl-NL" sz="2100" b="1" dirty="0" smtClean="0">
                <a:solidFill>
                  <a:srgbClr val="FF0000"/>
                </a:solidFill>
              </a:rPr>
              <a:t>7 profetische </a:t>
            </a:r>
            <a:r>
              <a:rPr lang="nl-NL" sz="2100" b="1" dirty="0">
                <a:solidFill>
                  <a:srgbClr val="FF0000"/>
                </a:solidFill>
              </a:rPr>
              <a:t>Feesten</a:t>
            </a:r>
          </a:p>
          <a:p>
            <a:r>
              <a:rPr lang="nl-NL" sz="2100" b="1" dirty="0" smtClean="0"/>
              <a:t>        Israël </a:t>
            </a:r>
            <a:r>
              <a:rPr lang="nl-NL" sz="2100" b="1" dirty="0"/>
              <a:t>besefte niet de </a:t>
            </a:r>
            <a:r>
              <a:rPr lang="nl-NL" sz="2100" b="1" dirty="0" smtClean="0"/>
              <a:t>fase, moment </a:t>
            </a:r>
            <a:r>
              <a:rPr lang="nl-NL" sz="2100" b="1" dirty="0"/>
              <a:t>en betekenis dat God </a:t>
            </a:r>
            <a:r>
              <a:rPr lang="nl-NL" sz="2100" b="1" dirty="0" smtClean="0"/>
              <a:t>sprak </a:t>
            </a:r>
            <a:r>
              <a:rPr lang="nl-NL" sz="2100" b="1" dirty="0"/>
              <a:t>in Jezus</a:t>
            </a:r>
          </a:p>
          <a:p>
            <a:r>
              <a:rPr lang="nl-NL" sz="2100" b="1" dirty="0" smtClean="0"/>
              <a:t>        </a:t>
            </a:r>
            <a:r>
              <a:rPr lang="nl-NL" sz="2100" b="1" dirty="0" smtClean="0">
                <a:solidFill>
                  <a:srgbClr val="FF0000"/>
                </a:solidFill>
              </a:rPr>
              <a:t>Hoeveel </a:t>
            </a:r>
            <a:r>
              <a:rPr lang="nl-NL" sz="2100" b="1" dirty="0">
                <a:solidFill>
                  <a:srgbClr val="FF0000"/>
                </a:solidFill>
              </a:rPr>
              <a:t>besef is er nu van de huidige fase in Gods </a:t>
            </a:r>
            <a:r>
              <a:rPr lang="nl-NL" sz="2100" b="1" dirty="0" smtClean="0">
                <a:solidFill>
                  <a:srgbClr val="FF0000"/>
                </a:solidFill>
              </a:rPr>
              <a:t>Heilsplan?</a:t>
            </a:r>
          </a:p>
          <a:p>
            <a:r>
              <a:rPr lang="nl-NL" sz="2100" b="1" u="sng" dirty="0">
                <a:solidFill>
                  <a:srgbClr val="FF0000"/>
                </a:solidFill>
              </a:rPr>
              <a:t>H.13: 1-35 </a:t>
            </a:r>
            <a:r>
              <a:rPr lang="nl-NL" sz="2100" b="1" dirty="0"/>
              <a:t>De oproep om Jezus aan te nemen is ernstig!!! </a:t>
            </a:r>
            <a:r>
              <a:rPr lang="nl-NL" sz="2100" b="1" dirty="0" smtClean="0">
                <a:solidFill>
                  <a:srgbClr val="FF0000"/>
                </a:solidFill>
              </a:rPr>
              <a:t>2Petr.3: 9b                        </a:t>
            </a:r>
            <a:endParaRPr lang="nl-NL" sz="2100" b="1" dirty="0">
              <a:solidFill>
                <a:srgbClr val="FF0000"/>
              </a:solidFill>
            </a:endParaRPr>
          </a:p>
          <a:p>
            <a:pPr lvl="1"/>
            <a:r>
              <a:rPr lang="nl-NL" sz="2100" b="1" dirty="0"/>
              <a:t>Er is een </a:t>
            </a:r>
            <a:r>
              <a:rPr lang="nl-NL" sz="2100" b="1" dirty="0">
                <a:solidFill>
                  <a:srgbClr val="FF0000"/>
                </a:solidFill>
              </a:rPr>
              <a:t>Goddelijk </a:t>
            </a:r>
            <a:r>
              <a:rPr lang="nl-NL" sz="2100" b="1" dirty="0" smtClean="0">
                <a:solidFill>
                  <a:srgbClr val="FF0000"/>
                </a:solidFill>
              </a:rPr>
              <a:t>TOTDAT</a:t>
            </a:r>
            <a:r>
              <a:rPr lang="nl-NL" sz="2100" b="1" dirty="0" smtClean="0">
                <a:solidFill>
                  <a:srgbClr val="FF0000"/>
                </a:solidFill>
              </a:rPr>
              <a:t> </a:t>
            </a:r>
            <a:r>
              <a:rPr lang="nl-NL" sz="2100" b="1" dirty="0">
                <a:solidFill>
                  <a:srgbClr val="FF0000"/>
                </a:solidFill>
              </a:rPr>
              <a:t>vs.25 </a:t>
            </a:r>
            <a:r>
              <a:rPr lang="nl-NL" sz="2100" b="1" dirty="0"/>
              <a:t>(net als bij </a:t>
            </a:r>
            <a:r>
              <a:rPr lang="nl-NL" sz="2100" b="1" dirty="0" err="1"/>
              <a:t>Noach</a:t>
            </a:r>
            <a:r>
              <a:rPr lang="nl-NL" sz="2100" b="1" dirty="0"/>
              <a:t>), er komt een tijd van oordeel, van afrekening met de houding van onbekeerlijkheid </a:t>
            </a:r>
            <a:r>
              <a:rPr lang="nl-NL" sz="2100" b="1" dirty="0" smtClean="0">
                <a:solidFill>
                  <a:srgbClr val="FF0000"/>
                </a:solidFill>
              </a:rPr>
              <a:t>Openb.9,16</a:t>
            </a:r>
            <a:endParaRPr lang="nl-NL" sz="2100" b="1" dirty="0" smtClean="0">
              <a:solidFill>
                <a:srgbClr val="FF0000"/>
              </a:solidFill>
            </a:endParaRPr>
          </a:p>
          <a:p>
            <a:pPr lvl="1"/>
            <a:r>
              <a:rPr lang="nl-NL" sz="2100" b="1" dirty="0" smtClean="0">
                <a:solidFill>
                  <a:srgbClr val="FF0000"/>
                </a:solidFill>
              </a:rPr>
              <a:t>Vs.31-35 Intocht in Jeruzalem, </a:t>
            </a:r>
            <a:r>
              <a:rPr lang="nl-NL" sz="2100" b="1" dirty="0" smtClean="0">
                <a:solidFill>
                  <a:srgbClr val="FF0000"/>
                </a:solidFill>
              </a:rPr>
              <a:t>profetische </a:t>
            </a:r>
            <a:r>
              <a:rPr lang="nl-NL" sz="2100" b="1" dirty="0" smtClean="0">
                <a:solidFill>
                  <a:srgbClr val="FF0000"/>
                </a:solidFill>
              </a:rPr>
              <a:t>gebeurtenis! </a:t>
            </a:r>
            <a:r>
              <a:rPr lang="nl-NL" sz="2100" b="1" dirty="0" smtClean="0">
                <a:solidFill>
                  <a:srgbClr val="FF0000"/>
                </a:solidFill>
              </a:rPr>
              <a:t>Vs.35, H.19: 28-44</a:t>
            </a:r>
            <a:endParaRPr lang="nl-NL" sz="2100" b="1" dirty="0">
              <a:solidFill>
                <a:srgbClr val="FF0000"/>
              </a:solidFill>
            </a:endParaRPr>
          </a:p>
          <a:p>
            <a:r>
              <a:rPr lang="nl-NL" sz="2100" b="1" u="sng" dirty="0" smtClean="0">
                <a:solidFill>
                  <a:srgbClr val="FF0000"/>
                </a:solidFill>
              </a:rPr>
              <a:t>H.14</a:t>
            </a:r>
            <a:r>
              <a:rPr lang="nl-NL" sz="2100" b="1" u="sng" dirty="0">
                <a:solidFill>
                  <a:srgbClr val="FF0000"/>
                </a:solidFill>
              </a:rPr>
              <a:t>: 1-35 </a:t>
            </a:r>
            <a:r>
              <a:rPr lang="nl-NL" sz="2100" b="1" dirty="0"/>
              <a:t>Gods koninkrijk groeit, al willen niet alle genodigden </a:t>
            </a:r>
            <a:r>
              <a:rPr lang="nl-NL" sz="2100" b="1" dirty="0" smtClean="0"/>
              <a:t>binnengaan</a:t>
            </a:r>
          </a:p>
          <a:p>
            <a:r>
              <a:rPr lang="nl-NL" sz="2100" b="1" dirty="0" smtClean="0">
                <a:solidFill>
                  <a:srgbClr val="FF0000"/>
                </a:solidFill>
              </a:rPr>
              <a:t>        vs.1</a:t>
            </a:r>
            <a:r>
              <a:rPr lang="nl-NL" sz="2100" b="1" dirty="0" smtClean="0"/>
              <a:t> </a:t>
            </a:r>
            <a:r>
              <a:rPr lang="nl-NL" sz="2100" b="1" dirty="0"/>
              <a:t>Jezus geneest de gehandicapte op Shabbat en dit veroordelen ze…</a:t>
            </a:r>
            <a:endParaRPr lang="nl-NL" sz="2100" b="1" dirty="0" smtClean="0"/>
          </a:p>
          <a:p>
            <a:r>
              <a:rPr lang="nl-NL" sz="2100" b="1" dirty="0">
                <a:solidFill>
                  <a:srgbClr val="FF0000"/>
                </a:solidFill>
              </a:rPr>
              <a:t> </a:t>
            </a:r>
            <a:r>
              <a:rPr lang="nl-NL" sz="2100" b="1" dirty="0" smtClean="0">
                <a:solidFill>
                  <a:srgbClr val="FF0000"/>
                </a:solidFill>
              </a:rPr>
              <a:t>       vs.7-11 </a:t>
            </a:r>
            <a:r>
              <a:rPr lang="nl-NL" sz="2100" b="1" dirty="0"/>
              <a:t>Een </a:t>
            </a:r>
            <a:r>
              <a:rPr lang="nl-NL" sz="2100" b="1" u="sng" dirty="0"/>
              <a:t>les over nederigheid</a:t>
            </a:r>
            <a:r>
              <a:rPr lang="nl-NL" sz="2100" b="1" dirty="0"/>
              <a:t>, juist de </a:t>
            </a:r>
            <a:r>
              <a:rPr lang="nl-NL" sz="2100" b="1" dirty="0" smtClean="0"/>
              <a:t>leidinggevenden en </a:t>
            </a:r>
          </a:p>
          <a:p>
            <a:r>
              <a:rPr lang="nl-NL" sz="2100" b="1" dirty="0"/>
              <a:t> </a:t>
            </a:r>
            <a:r>
              <a:rPr lang="nl-NL" sz="2100" b="1" dirty="0" smtClean="0"/>
              <a:t>       hooggeplaatsten, behoren </a:t>
            </a:r>
            <a:r>
              <a:rPr lang="nl-NL" sz="2100" b="1" dirty="0"/>
              <a:t>dat te zijn,  </a:t>
            </a:r>
            <a:r>
              <a:rPr lang="nl-NL" sz="2100" b="1" dirty="0">
                <a:sym typeface="Wingdings" panose="05000000000000000000" pitchFamily="2" charset="2"/>
              </a:rPr>
              <a:t> </a:t>
            </a:r>
            <a:r>
              <a:rPr lang="nl-NL" sz="2100" b="1" dirty="0" err="1">
                <a:sym typeface="Wingdings" panose="05000000000000000000" pitchFamily="2" charset="2"/>
              </a:rPr>
              <a:t>D</a:t>
            </a:r>
            <a:r>
              <a:rPr lang="nl-NL" sz="2100" b="1" dirty="0" err="1" smtClean="0"/>
              <a:t>àt</a:t>
            </a:r>
            <a:r>
              <a:rPr lang="nl-NL" sz="2100" b="1" dirty="0" smtClean="0"/>
              <a:t> </a:t>
            </a:r>
            <a:r>
              <a:rPr lang="nl-NL" sz="2100" b="1" dirty="0"/>
              <a:t>is Jezus, de </a:t>
            </a:r>
            <a:r>
              <a:rPr lang="nl-NL" sz="2100" b="1" dirty="0" smtClean="0"/>
              <a:t>ware Dienaar</a:t>
            </a:r>
            <a:endParaRPr lang="nl-NL" sz="2100" b="1" dirty="0"/>
          </a:p>
          <a:p>
            <a:r>
              <a:rPr lang="nl-NL" sz="2100" b="1" dirty="0" smtClean="0"/>
              <a:t>        </a:t>
            </a:r>
            <a:r>
              <a:rPr lang="nl-NL" sz="2100" b="1" dirty="0" smtClean="0">
                <a:solidFill>
                  <a:srgbClr val="FF0000"/>
                </a:solidFill>
              </a:rPr>
              <a:t>vs.12-24 De gelijkenis van de verontschuldigingen</a:t>
            </a:r>
          </a:p>
          <a:p>
            <a:r>
              <a:rPr lang="nl-NL" sz="2100" b="1" dirty="0" smtClean="0">
                <a:solidFill>
                  <a:srgbClr val="FF0000"/>
                </a:solidFill>
              </a:rPr>
              <a:t>        Wie </a:t>
            </a:r>
            <a:r>
              <a:rPr lang="nl-NL" sz="2100" b="1" dirty="0">
                <a:solidFill>
                  <a:srgbClr val="FF0000"/>
                </a:solidFill>
              </a:rPr>
              <a:t>waren de éérst genodigden? Hun materiele </a:t>
            </a:r>
            <a:r>
              <a:rPr lang="nl-NL" sz="2100" b="1" dirty="0" smtClean="0">
                <a:solidFill>
                  <a:srgbClr val="FF0000"/>
                </a:solidFill>
              </a:rPr>
              <a:t>excuses</a:t>
            </a:r>
            <a:r>
              <a:rPr lang="nl-NL" sz="2100" b="1" dirty="0" smtClean="0">
                <a:solidFill>
                  <a:srgbClr val="FF0000"/>
                </a:solidFill>
              </a:rPr>
              <a:t>, Hand.13: 46</a:t>
            </a:r>
            <a:endParaRPr lang="nl-NL" sz="2100" b="1" dirty="0" smtClean="0">
              <a:solidFill>
                <a:srgbClr val="FF0000"/>
              </a:solidFill>
            </a:endParaRPr>
          </a:p>
          <a:p>
            <a:r>
              <a:rPr lang="nl-NL" sz="2100" b="1" dirty="0">
                <a:solidFill>
                  <a:srgbClr val="FF0000"/>
                </a:solidFill>
              </a:rPr>
              <a:t> </a:t>
            </a:r>
            <a:r>
              <a:rPr lang="nl-NL" sz="2100" b="1" dirty="0" smtClean="0">
                <a:solidFill>
                  <a:srgbClr val="FF0000"/>
                </a:solidFill>
              </a:rPr>
              <a:t>       Wie zijn de </a:t>
            </a:r>
            <a:r>
              <a:rPr lang="nl-NL" sz="2100" b="1" dirty="0">
                <a:solidFill>
                  <a:srgbClr val="FF0000"/>
                </a:solidFill>
              </a:rPr>
              <a:t>bedelaars, blinden uit de stegen en buitengebieden?  </a:t>
            </a:r>
            <a:endParaRPr lang="nl-NL" sz="2100" b="1" dirty="0" smtClean="0">
              <a:solidFill>
                <a:srgbClr val="FF0000"/>
              </a:solidFill>
            </a:endParaRPr>
          </a:p>
          <a:p>
            <a:r>
              <a:rPr lang="nl-NL" sz="2100" b="1" dirty="0" smtClean="0">
                <a:solidFill>
                  <a:srgbClr val="FF0000"/>
                </a:solidFill>
              </a:rPr>
              <a:t>        vs.25-35 Ben </a:t>
            </a:r>
            <a:r>
              <a:rPr lang="nl-NL" sz="2100" b="1" dirty="0">
                <a:solidFill>
                  <a:srgbClr val="FF0000"/>
                </a:solidFill>
              </a:rPr>
              <a:t>je bereid je </a:t>
            </a:r>
            <a:r>
              <a:rPr lang="nl-NL" sz="2100" b="1" dirty="0" smtClean="0">
                <a:solidFill>
                  <a:srgbClr val="FF0000"/>
                </a:solidFill>
              </a:rPr>
              <a:t>tijd voor God alle prioriteit te geven?                         </a:t>
            </a:r>
            <a:endParaRPr lang="nl-NL" sz="2100" b="1" dirty="0"/>
          </a:p>
        </p:txBody>
      </p:sp>
    </p:spTree>
    <p:extLst>
      <p:ext uri="{BB962C8B-B14F-4D97-AF65-F5344CB8AC3E}">
        <p14:creationId xmlns:p14="http://schemas.microsoft.com/office/powerpoint/2010/main" val="9765173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427984" y="188640"/>
            <a:ext cx="4392488" cy="1116123"/>
          </a:xfrm>
        </p:spPr>
        <p:txBody>
          <a:bodyPr>
            <a:normAutofit/>
          </a:bodyPr>
          <a:lstStyle/>
          <a:p>
            <a:pPr algn="r"/>
            <a:r>
              <a:rPr lang="nl-NL" sz="3600" b="1" dirty="0" smtClean="0">
                <a:solidFill>
                  <a:srgbClr val="FF0000"/>
                </a:solidFill>
              </a:rPr>
              <a:t>Het Lucas Evangelie</a:t>
            </a:r>
            <a:endParaRPr lang="nl-NL" sz="3600" b="1" dirty="0">
              <a:solidFill>
                <a:srgbClr val="FF0000"/>
              </a:solidFill>
            </a:endParaRPr>
          </a:p>
        </p:txBody>
      </p:sp>
      <p:sp>
        <p:nvSpPr>
          <p:cNvPr id="3" name="Ondertitel 2"/>
          <p:cNvSpPr>
            <a:spLocks noGrp="1"/>
          </p:cNvSpPr>
          <p:nvPr>
            <p:ph type="subTitle" idx="1"/>
          </p:nvPr>
        </p:nvSpPr>
        <p:spPr>
          <a:xfrm>
            <a:off x="251520" y="1196752"/>
            <a:ext cx="8640960" cy="5256584"/>
          </a:xfrm>
        </p:spPr>
        <p:txBody>
          <a:bodyPr>
            <a:normAutofit/>
          </a:bodyPr>
          <a:lstStyle/>
          <a:p>
            <a:endParaRPr lang="nl-NL" sz="2400" b="1" dirty="0" smtClean="0">
              <a:solidFill>
                <a:schemeClr val="tx1"/>
              </a:solidFill>
            </a:endParaRPr>
          </a:p>
          <a:p>
            <a:endParaRPr lang="nl-NL" sz="2400" b="1" dirty="0" smtClean="0">
              <a:solidFill>
                <a:schemeClr val="tx1"/>
              </a:solidFill>
              <a:sym typeface="Wingdings" panose="05000000000000000000" pitchFamily="2" charset="2"/>
            </a:endParaRPr>
          </a:p>
        </p:txBody>
      </p:sp>
      <p:pic>
        <p:nvPicPr>
          <p:cNvPr id="1029" name="Picture 5" descr="dehoeksteen.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88640"/>
            <a:ext cx="3323446" cy="1296144"/>
          </a:xfrm>
          <a:prstGeom prst="rect">
            <a:avLst/>
          </a:prstGeom>
          <a:noFill/>
          <a:extLst>
            <a:ext uri="{909E8E84-426E-40DD-AFC4-6F175D3DCCD1}">
              <a14:hiddenFill xmlns:a14="http://schemas.microsoft.com/office/drawing/2010/main">
                <a:solidFill>
                  <a:srgbClr val="FFFFFF"/>
                </a:solidFill>
              </a14:hiddenFill>
            </a:ext>
          </a:extLst>
        </p:spPr>
      </p:pic>
      <p:sp>
        <p:nvSpPr>
          <p:cNvPr id="4" name="Rechthoek 3"/>
          <p:cNvSpPr/>
          <p:nvPr/>
        </p:nvSpPr>
        <p:spPr>
          <a:xfrm>
            <a:off x="323528" y="1305342"/>
            <a:ext cx="8424936" cy="4154984"/>
          </a:xfrm>
          <a:prstGeom prst="rect">
            <a:avLst/>
          </a:prstGeom>
        </p:spPr>
        <p:txBody>
          <a:bodyPr wrap="square">
            <a:spAutoFit/>
          </a:bodyPr>
          <a:lstStyle/>
          <a:p>
            <a:r>
              <a:rPr lang="nl-NL" sz="2200" b="1" dirty="0">
                <a:solidFill>
                  <a:srgbClr val="FF0000"/>
                </a:solidFill>
              </a:rPr>
              <a:t>Bestudeer Lucas 15 m.b.v. de volgende vragen:</a:t>
            </a:r>
          </a:p>
          <a:p>
            <a:endParaRPr lang="nl-NL" sz="2200" b="1" dirty="0"/>
          </a:p>
          <a:p>
            <a:pPr marL="457200" indent="-457200">
              <a:buFont typeface="+mj-lt"/>
              <a:buAutoNum type="arabicPeriod"/>
            </a:pPr>
            <a:r>
              <a:rPr lang="nl-NL" sz="2200" b="1" dirty="0"/>
              <a:t>Welke </a:t>
            </a:r>
            <a:r>
              <a:rPr lang="nl-NL" sz="2200" b="1" u="sng" dirty="0"/>
              <a:t>overeenkomsten</a:t>
            </a:r>
            <a:r>
              <a:rPr lang="nl-NL" sz="2200" b="1" dirty="0"/>
              <a:t> vind je in elke gelijkenis?                          Welke nadrukkelijke </a:t>
            </a:r>
            <a:r>
              <a:rPr lang="nl-NL" sz="2200" b="1" u="sng" dirty="0"/>
              <a:t>boodschap</a:t>
            </a:r>
            <a:r>
              <a:rPr lang="nl-NL" sz="2200" b="1" dirty="0"/>
              <a:t> is te vinden in die herhaling?</a:t>
            </a:r>
          </a:p>
          <a:p>
            <a:pPr marL="457200" indent="-457200">
              <a:buFont typeface="+mj-lt"/>
              <a:buAutoNum type="arabicPeriod"/>
            </a:pPr>
            <a:r>
              <a:rPr lang="nl-NL" sz="2200" b="1" u="sng" dirty="0"/>
              <a:t>Wie horen </a:t>
            </a:r>
            <a:r>
              <a:rPr lang="nl-NL" sz="2200" b="1" dirty="0"/>
              <a:t>deze </a:t>
            </a:r>
            <a:r>
              <a:rPr lang="nl-NL" sz="2200" b="1" dirty="0"/>
              <a:t>3</a:t>
            </a:r>
            <a:r>
              <a:rPr lang="nl-NL" sz="2200" b="1" dirty="0" smtClean="0"/>
              <a:t> </a:t>
            </a:r>
            <a:r>
              <a:rPr lang="nl-NL" sz="2200" b="1" dirty="0"/>
              <a:t>gelijkenissen? </a:t>
            </a:r>
            <a:endParaRPr lang="nl-NL" sz="2200" b="1" dirty="0" smtClean="0"/>
          </a:p>
          <a:p>
            <a:r>
              <a:rPr lang="nl-NL" sz="2200" b="1" dirty="0">
                <a:solidFill>
                  <a:srgbClr val="FF0000"/>
                </a:solidFill>
              </a:rPr>
              <a:t>	</a:t>
            </a:r>
            <a:r>
              <a:rPr lang="nl-NL" sz="2200" b="1" dirty="0" smtClean="0">
                <a:solidFill>
                  <a:srgbClr val="FF0000"/>
                </a:solidFill>
              </a:rPr>
              <a:t>Welke </a:t>
            </a:r>
            <a:r>
              <a:rPr lang="nl-NL" sz="2200" b="1" dirty="0">
                <a:solidFill>
                  <a:srgbClr val="FF0000"/>
                </a:solidFill>
              </a:rPr>
              <a:t>houding nemen ze aan</a:t>
            </a:r>
            <a:r>
              <a:rPr lang="nl-NL" sz="2200" b="1" dirty="0" smtClean="0">
                <a:solidFill>
                  <a:srgbClr val="FF0000"/>
                </a:solidFill>
              </a:rPr>
              <a:t>?</a:t>
            </a:r>
          </a:p>
          <a:p>
            <a:pPr marL="457200" indent="-457200">
              <a:buAutoNum type="arabicPeriod" startAt="3"/>
            </a:pPr>
            <a:r>
              <a:rPr lang="nl-NL" sz="2200" b="1" dirty="0" smtClean="0"/>
              <a:t>Met </a:t>
            </a:r>
            <a:r>
              <a:rPr lang="nl-NL" sz="2200" b="1" u="sng" dirty="0"/>
              <a:t>welke personages </a:t>
            </a:r>
            <a:r>
              <a:rPr lang="nl-NL" sz="2200" b="1" dirty="0"/>
              <a:t>uit de gelijkenissen zullen ze zich </a:t>
            </a:r>
            <a:r>
              <a:rPr lang="nl-NL" sz="2200" b="1" dirty="0" smtClean="0"/>
              <a:t>identificeren?</a:t>
            </a:r>
          </a:p>
          <a:p>
            <a:pPr marL="457200" indent="-457200">
              <a:buAutoNum type="arabicPeriod" startAt="3"/>
            </a:pPr>
            <a:r>
              <a:rPr lang="nl-NL" sz="2200" b="1" dirty="0" smtClean="0"/>
              <a:t>Wat </a:t>
            </a:r>
            <a:r>
              <a:rPr lang="nl-NL" sz="2200" b="1" dirty="0"/>
              <a:t>is de </a:t>
            </a:r>
            <a:r>
              <a:rPr lang="nl-NL" sz="2200" b="1" u="sng" dirty="0"/>
              <a:t>boodschap</a:t>
            </a:r>
            <a:r>
              <a:rPr lang="nl-NL" sz="2200" b="1" dirty="0"/>
              <a:t> van de gelijkenissen </a:t>
            </a:r>
            <a:r>
              <a:rPr lang="nl-NL" sz="2200" b="1" u="sng" dirty="0"/>
              <a:t>voor elk </a:t>
            </a:r>
            <a:r>
              <a:rPr lang="nl-NL" sz="2200" b="1" dirty="0"/>
              <a:t>van deze </a:t>
            </a:r>
            <a:r>
              <a:rPr lang="nl-NL" sz="2200" b="1" dirty="0" smtClean="0"/>
              <a:t>luisteraarsgroep?</a:t>
            </a:r>
          </a:p>
          <a:p>
            <a:pPr marL="457200" indent="-457200">
              <a:buAutoNum type="arabicPeriod" startAt="3"/>
            </a:pPr>
            <a:r>
              <a:rPr lang="nl-NL" sz="2200" b="1" dirty="0" smtClean="0"/>
              <a:t>Welke </a:t>
            </a:r>
            <a:r>
              <a:rPr lang="nl-NL" sz="2200" b="1" u="sng" dirty="0"/>
              <a:t>boodschap</a:t>
            </a:r>
            <a:r>
              <a:rPr lang="nl-NL" sz="2200" b="1" dirty="0"/>
              <a:t> biedt deze gelijkenis </a:t>
            </a:r>
            <a:r>
              <a:rPr lang="nl-NL" sz="2200" b="1" u="sng" dirty="0"/>
              <a:t>jou</a:t>
            </a:r>
            <a:r>
              <a:rPr lang="nl-NL" sz="2200" b="1" dirty="0"/>
              <a:t>?  </a:t>
            </a:r>
            <a:endParaRPr lang="nl-NL" sz="2200" b="1" dirty="0" smtClean="0"/>
          </a:p>
          <a:p>
            <a:r>
              <a:rPr lang="nl-NL" sz="2200" b="1" dirty="0">
                <a:solidFill>
                  <a:srgbClr val="FF0000"/>
                </a:solidFill>
              </a:rPr>
              <a:t>	</a:t>
            </a:r>
            <a:r>
              <a:rPr lang="nl-NL" sz="2200" b="1" dirty="0" smtClean="0">
                <a:solidFill>
                  <a:srgbClr val="FF0000"/>
                </a:solidFill>
              </a:rPr>
              <a:t>Wat </a:t>
            </a:r>
            <a:r>
              <a:rPr lang="nl-NL" sz="2200" b="1" dirty="0">
                <a:solidFill>
                  <a:srgbClr val="FF0000"/>
                </a:solidFill>
              </a:rPr>
              <a:t>doe jij ermee?</a:t>
            </a:r>
          </a:p>
        </p:txBody>
      </p:sp>
    </p:spTree>
    <p:extLst>
      <p:ext uri="{BB962C8B-B14F-4D97-AF65-F5344CB8AC3E}">
        <p14:creationId xmlns:p14="http://schemas.microsoft.com/office/powerpoint/2010/main" val="19633379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427984" y="116632"/>
            <a:ext cx="4392488" cy="1008113"/>
          </a:xfrm>
        </p:spPr>
        <p:txBody>
          <a:bodyPr>
            <a:normAutofit/>
          </a:bodyPr>
          <a:lstStyle/>
          <a:p>
            <a:pPr algn="r"/>
            <a:r>
              <a:rPr lang="nl-NL" sz="3600" b="1" dirty="0" smtClean="0">
                <a:solidFill>
                  <a:srgbClr val="FF0000"/>
                </a:solidFill>
              </a:rPr>
              <a:t>Het Lucas Evangelie</a:t>
            </a:r>
            <a:endParaRPr lang="nl-NL" sz="3600" b="1" dirty="0">
              <a:solidFill>
                <a:srgbClr val="FF0000"/>
              </a:solidFill>
            </a:endParaRPr>
          </a:p>
        </p:txBody>
      </p:sp>
      <p:sp>
        <p:nvSpPr>
          <p:cNvPr id="3" name="Ondertitel 2"/>
          <p:cNvSpPr>
            <a:spLocks noGrp="1"/>
          </p:cNvSpPr>
          <p:nvPr>
            <p:ph type="subTitle" idx="1"/>
          </p:nvPr>
        </p:nvSpPr>
        <p:spPr>
          <a:xfrm>
            <a:off x="251520" y="1196752"/>
            <a:ext cx="8640960" cy="5256584"/>
          </a:xfrm>
        </p:spPr>
        <p:txBody>
          <a:bodyPr>
            <a:normAutofit/>
          </a:bodyPr>
          <a:lstStyle/>
          <a:p>
            <a:endParaRPr lang="nl-NL" sz="2400" b="1" dirty="0" smtClean="0">
              <a:solidFill>
                <a:schemeClr val="tx1"/>
              </a:solidFill>
            </a:endParaRPr>
          </a:p>
          <a:p>
            <a:endParaRPr lang="nl-NL" sz="2400" b="1" dirty="0" smtClean="0">
              <a:solidFill>
                <a:schemeClr val="tx1"/>
              </a:solidFill>
              <a:sym typeface="Wingdings" panose="05000000000000000000" pitchFamily="2" charset="2"/>
            </a:endParaRPr>
          </a:p>
        </p:txBody>
      </p:sp>
      <p:pic>
        <p:nvPicPr>
          <p:cNvPr id="1029" name="Picture 5" descr="dehoeksteen.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16632"/>
            <a:ext cx="3323446" cy="936104"/>
          </a:xfrm>
          <a:prstGeom prst="rect">
            <a:avLst/>
          </a:prstGeom>
          <a:noFill/>
          <a:extLst>
            <a:ext uri="{909E8E84-426E-40DD-AFC4-6F175D3DCCD1}">
              <a14:hiddenFill xmlns:a14="http://schemas.microsoft.com/office/drawing/2010/main">
                <a:solidFill>
                  <a:srgbClr val="FFFFFF"/>
                </a:solidFill>
              </a14:hiddenFill>
            </a:ext>
          </a:extLst>
        </p:spPr>
      </p:pic>
      <p:sp>
        <p:nvSpPr>
          <p:cNvPr id="4" name="Rechthoek 3"/>
          <p:cNvSpPr/>
          <p:nvPr/>
        </p:nvSpPr>
        <p:spPr>
          <a:xfrm>
            <a:off x="251520" y="1124744"/>
            <a:ext cx="8640960" cy="5586145"/>
          </a:xfrm>
          <a:prstGeom prst="rect">
            <a:avLst/>
          </a:prstGeom>
        </p:spPr>
        <p:txBody>
          <a:bodyPr wrap="square">
            <a:spAutoFit/>
          </a:bodyPr>
          <a:lstStyle/>
          <a:p>
            <a:r>
              <a:rPr lang="nl-NL" sz="2100" b="1" dirty="0">
                <a:solidFill>
                  <a:srgbClr val="FF0000"/>
                </a:solidFill>
              </a:rPr>
              <a:t>Bestudeer Lucas 15 m.b.v. de volgende vragen:</a:t>
            </a:r>
          </a:p>
          <a:p>
            <a:pPr marL="457200" indent="-457200">
              <a:buFont typeface="+mj-lt"/>
              <a:buAutoNum type="arabicPeriod"/>
            </a:pPr>
            <a:r>
              <a:rPr lang="nl-NL" sz="2100" b="1" dirty="0"/>
              <a:t>Welke overeenkomsten vind je in elke gelijkenis?                          </a:t>
            </a:r>
            <a:endParaRPr lang="nl-NL" sz="2100" b="1" dirty="0" smtClean="0"/>
          </a:p>
          <a:p>
            <a:r>
              <a:rPr lang="nl-NL" sz="2100" b="1" dirty="0"/>
              <a:t> </a:t>
            </a:r>
            <a:r>
              <a:rPr lang="nl-NL" sz="2100" b="1" dirty="0" smtClean="0"/>
              <a:t>       Welke </a:t>
            </a:r>
            <a:r>
              <a:rPr lang="nl-NL" sz="2100" b="1" dirty="0"/>
              <a:t>nadrukkelijke boodschap is te vinden in die </a:t>
            </a:r>
            <a:r>
              <a:rPr lang="nl-NL" sz="2100" b="1" dirty="0" smtClean="0"/>
              <a:t>herhaling?</a:t>
            </a:r>
          </a:p>
          <a:p>
            <a:pPr marL="457200" indent="-457200">
              <a:buAutoNum type="arabicPeriod" startAt="2"/>
            </a:pPr>
            <a:r>
              <a:rPr lang="nl-NL" sz="2100" b="1" dirty="0" smtClean="0"/>
              <a:t>Wie </a:t>
            </a:r>
            <a:r>
              <a:rPr lang="nl-NL" sz="2100" b="1" dirty="0"/>
              <a:t>horen deze </a:t>
            </a:r>
            <a:r>
              <a:rPr lang="nl-NL" sz="2100" b="1" dirty="0"/>
              <a:t>3</a:t>
            </a:r>
            <a:r>
              <a:rPr lang="nl-NL" sz="2100" b="1" dirty="0" smtClean="0"/>
              <a:t> </a:t>
            </a:r>
            <a:r>
              <a:rPr lang="nl-NL" sz="2100" b="1" dirty="0"/>
              <a:t>gelijkenissen? </a:t>
            </a:r>
            <a:endParaRPr lang="nl-NL" sz="2100" b="1" dirty="0" smtClean="0"/>
          </a:p>
          <a:p>
            <a:r>
              <a:rPr lang="nl-NL" sz="2100" b="1" dirty="0">
                <a:solidFill>
                  <a:srgbClr val="FF0000"/>
                </a:solidFill>
              </a:rPr>
              <a:t>	</a:t>
            </a:r>
            <a:r>
              <a:rPr lang="nl-NL" sz="2100" b="1" dirty="0" smtClean="0">
                <a:solidFill>
                  <a:srgbClr val="FF0000"/>
                </a:solidFill>
              </a:rPr>
              <a:t>Vs.1-2 </a:t>
            </a:r>
            <a:r>
              <a:rPr lang="nl-NL" sz="2100" b="1" dirty="0">
                <a:solidFill>
                  <a:srgbClr val="FF0000"/>
                </a:solidFill>
              </a:rPr>
              <a:t>Welke houding hebben ze?</a:t>
            </a:r>
          </a:p>
          <a:p>
            <a:pPr marL="457200" indent="-457200">
              <a:buAutoNum type="arabicPeriod" startAt="3"/>
            </a:pPr>
            <a:r>
              <a:rPr lang="nl-NL" sz="2100" b="1" dirty="0" smtClean="0"/>
              <a:t>Met </a:t>
            </a:r>
            <a:r>
              <a:rPr lang="nl-NL" sz="2100" b="1" dirty="0"/>
              <a:t>welke personages uit de gelijkenissen zullen ze zich identificeren? </a:t>
            </a:r>
            <a:r>
              <a:rPr lang="nl-NL" sz="2100" b="1" dirty="0">
                <a:solidFill>
                  <a:srgbClr val="FF0000"/>
                </a:solidFill>
              </a:rPr>
              <a:t>Afgedwaald schaap (Israël?) waar naar gezocht, gevonden en teruggebracht wordt, een zoekgeraakt waardevol iets, 2 zonen, de één kiest een ander leven ver weg, de ander blijft, maar beseft niet wat hij kan genieten. Zoek je het verlorene?, Vind je ze?, Breng je ze thuis?, Ben je blij met het gevondene?, Ben je vader?, jongste? of oudste zoon? </a:t>
            </a:r>
            <a:endParaRPr lang="nl-NL" sz="2100" b="1" dirty="0" smtClean="0">
              <a:solidFill>
                <a:srgbClr val="FF0000"/>
              </a:solidFill>
            </a:endParaRPr>
          </a:p>
          <a:p>
            <a:r>
              <a:rPr lang="nl-NL" sz="2100" b="1" dirty="0" smtClean="0">
                <a:solidFill>
                  <a:srgbClr val="FF0000"/>
                </a:solidFill>
                <a:sym typeface="Wingdings" panose="05000000000000000000" pitchFamily="2" charset="2"/>
              </a:rPr>
              <a:t> </a:t>
            </a:r>
            <a:r>
              <a:rPr lang="nl-NL" sz="2100" b="1" dirty="0" smtClean="0">
                <a:solidFill>
                  <a:srgbClr val="FF0000"/>
                </a:solidFill>
              </a:rPr>
              <a:t>Vier </a:t>
            </a:r>
            <a:r>
              <a:rPr lang="nl-NL" sz="2100" b="1" dirty="0">
                <a:solidFill>
                  <a:srgbClr val="FF0000"/>
                </a:solidFill>
              </a:rPr>
              <a:t>je weleens ‘Feest’ (Jes.25: 6-9</a:t>
            </a:r>
            <a:r>
              <a:rPr lang="nl-NL" sz="2100" b="1" dirty="0" smtClean="0">
                <a:solidFill>
                  <a:srgbClr val="FF0000"/>
                </a:solidFill>
              </a:rPr>
              <a:t>), ga je wel eens uit je dak voor God?</a:t>
            </a:r>
            <a:endParaRPr lang="nl-NL" sz="2100" b="1" dirty="0">
              <a:solidFill>
                <a:srgbClr val="FF0000"/>
              </a:solidFill>
            </a:endParaRPr>
          </a:p>
          <a:p>
            <a:pPr marL="457200" indent="-457200">
              <a:buAutoNum type="arabicPeriod" startAt="4"/>
            </a:pPr>
            <a:r>
              <a:rPr lang="nl-NL" sz="2100" b="1" dirty="0" smtClean="0"/>
              <a:t>Wat </a:t>
            </a:r>
            <a:r>
              <a:rPr lang="nl-NL" sz="2100" b="1" dirty="0"/>
              <a:t>is de boodschap van de gelijkenissen voor elk van deze </a:t>
            </a:r>
            <a:r>
              <a:rPr lang="nl-NL" sz="2100" b="1" dirty="0" smtClean="0"/>
              <a:t>luisteraar?</a:t>
            </a:r>
          </a:p>
          <a:p>
            <a:r>
              <a:rPr lang="nl-NL" sz="2100" b="1" dirty="0" smtClean="0">
                <a:solidFill>
                  <a:srgbClr val="FF0000"/>
                </a:solidFill>
                <a:sym typeface="Wingdings" panose="05000000000000000000" pitchFamily="2" charset="2"/>
              </a:rPr>
              <a:t></a:t>
            </a:r>
            <a:r>
              <a:rPr lang="nl-NL" sz="2100" b="1" dirty="0" smtClean="0">
                <a:sym typeface="Wingdings" panose="05000000000000000000" pitchFamily="2" charset="2"/>
              </a:rPr>
              <a:t> </a:t>
            </a:r>
            <a:r>
              <a:rPr lang="nl-NL" sz="2100" b="1" dirty="0" smtClean="0">
                <a:solidFill>
                  <a:srgbClr val="FF0000"/>
                </a:solidFill>
              </a:rPr>
              <a:t>Heb </a:t>
            </a:r>
            <a:r>
              <a:rPr lang="nl-NL" sz="2100" b="1" dirty="0" smtClean="0">
                <a:solidFill>
                  <a:srgbClr val="FF0000"/>
                </a:solidFill>
              </a:rPr>
              <a:t>je mededogen </a:t>
            </a:r>
            <a:r>
              <a:rPr lang="nl-NL" sz="2100" b="1" dirty="0">
                <a:solidFill>
                  <a:srgbClr val="FF0000"/>
                </a:solidFill>
              </a:rPr>
              <a:t>en vreugde bij het (</a:t>
            </a:r>
            <a:r>
              <a:rPr lang="nl-NL" sz="2100" b="1" dirty="0" smtClean="0">
                <a:solidFill>
                  <a:srgbClr val="FF0000"/>
                </a:solidFill>
              </a:rPr>
              <a:t>terug)vinden?</a:t>
            </a:r>
          </a:p>
          <a:p>
            <a:pPr marL="457200" indent="-457200">
              <a:buAutoNum type="arabicPeriod" startAt="5"/>
            </a:pPr>
            <a:r>
              <a:rPr lang="nl-NL" sz="2100" b="1" dirty="0" smtClean="0"/>
              <a:t>Welke </a:t>
            </a:r>
            <a:r>
              <a:rPr lang="nl-NL" sz="2100" b="1" dirty="0"/>
              <a:t>boodschap biedt deze gelijkenis jou? </a:t>
            </a:r>
            <a:endParaRPr lang="nl-NL" sz="2100" b="1" dirty="0" smtClean="0"/>
          </a:p>
          <a:p>
            <a:pPr marL="342900" indent="-342900">
              <a:buFont typeface="Wingdings"/>
              <a:buChar char="à"/>
            </a:pPr>
            <a:r>
              <a:rPr lang="nl-NL" sz="2100" b="1" dirty="0" smtClean="0">
                <a:solidFill>
                  <a:srgbClr val="FF0000"/>
                </a:solidFill>
              </a:rPr>
              <a:t>Wat </a:t>
            </a:r>
            <a:r>
              <a:rPr lang="nl-NL" sz="2100" b="1" dirty="0">
                <a:solidFill>
                  <a:srgbClr val="FF0000"/>
                </a:solidFill>
              </a:rPr>
              <a:t>doe jij ermee</a:t>
            </a:r>
            <a:r>
              <a:rPr lang="nl-NL" sz="2100" b="1" dirty="0" smtClean="0">
                <a:solidFill>
                  <a:srgbClr val="FF0000"/>
                </a:solidFill>
              </a:rPr>
              <a:t>?</a:t>
            </a:r>
          </a:p>
          <a:p>
            <a:r>
              <a:rPr lang="nl-NL" sz="2100" b="1" dirty="0" smtClean="0">
                <a:solidFill>
                  <a:srgbClr val="FF0000"/>
                </a:solidFill>
              </a:rPr>
              <a:t>Uitwerking zie bijlage</a:t>
            </a:r>
            <a:endParaRPr lang="nl-NL" sz="2100" b="1" dirty="0">
              <a:solidFill>
                <a:srgbClr val="FF0000"/>
              </a:solidFill>
            </a:endParaRPr>
          </a:p>
        </p:txBody>
      </p:sp>
    </p:spTree>
    <p:extLst>
      <p:ext uri="{BB962C8B-B14F-4D97-AF65-F5344CB8AC3E}">
        <p14:creationId xmlns:p14="http://schemas.microsoft.com/office/powerpoint/2010/main" val="38962835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427984" y="116633"/>
            <a:ext cx="4392488" cy="928396"/>
          </a:xfrm>
        </p:spPr>
        <p:txBody>
          <a:bodyPr>
            <a:normAutofit fontScale="90000"/>
          </a:bodyPr>
          <a:lstStyle/>
          <a:p>
            <a:pPr algn="r"/>
            <a:r>
              <a:rPr lang="nl-NL" sz="3600" b="1" dirty="0" smtClean="0">
                <a:solidFill>
                  <a:srgbClr val="FF0000"/>
                </a:solidFill>
              </a:rPr>
              <a:t>Het Lucas Evangelie </a:t>
            </a:r>
            <a:br>
              <a:rPr lang="nl-NL" sz="3600" b="1" dirty="0" smtClean="0">
                <a:solidFill>
                  <a:srgbClr val="FF0000"/>
                </a:solidFill>
              </a:rPr>
            </a:br>
            <a:r>
              <a:rPr lang="nl-NL" sz="3600" b="1" dirty="0" smtClean="0">
                <a:solidFill>
                  <a:srgbClr val="FF0000"/>
                </a:solidFill>
              </a:rPr>
              <a:t>geld en bezit</a:t>
            </a:r>
            <a:endParaRPr lang="nl-NL" sz="3600" b="1" dirty="0">
              <a:solidFill>
                <a:srgbClr val="FF0000"/>
              </a:solidFill>
            </a:endParaRPr>
          </a:p>
        </p:txBody>
      </p:sp>
      <p:sp>
        <p:nvSpPr>
          <p:cNvPr id="3" name="Ondertitel 2"/>
          <p:cNvSpPr>
            <a:spLocks noGrp="1"/>
          </p:cNvSpPr>
          <p:nvPr>
            <p:ph type="subTitle" idx="1"/>
          </p:nvPr>
        </p:nvSpPr>
        <p:spPr>
          <a:xfrm>
            <a:off x="251520" y="1052736"/>
            <a:ext cx="8712968" cy="5616624"/>
          </a:xfrm>
        </p:spPr>
        <p:txBody>
          <a:bodyPr>
            <a:normAutofit fontScale="77500" lnSpcReduction="20000"/>
          </a:bodyPr>
          <a:lstStyle/>
          <a:p>
            <a:pPr algn="l"/>
            <a:r>
              <a:rPr lang="nl-NL" sz="2400" b="1" dirty="0" smtClean="0">
                <a:solidFill>
                  <a:srgbClr val="FF0000"/>
                </a:solidFill>
              </a:rPr>
              <a:t>Luc.16:1-17:10 </a:t>
            </a:r>
            <a:r>
              <a:rPr lang="nl-NL" sz="2400" b="1" dirty="0">
                <a:solidFill>
                  <a:srgbClr val="FF0000"/>
                </a:solidFill>
              </a:rPr>
              <a:t>| Ruimhartigheid in de omgang met </a:t>
            </a:r>
            <a:r>
              <a:rPr lang="nl-NL" sz="2400" b="1" u="sng" dirty="0">
                <a:solidFill>
                  <a:srgbClr val="FF0000"/>
                </a:solidFill>
              </a:rPr>
              <a:t>geld en </a:t>
            </a:r>
            <a:r>
              <a:rPr lang="nl-NL" sz="2400" b="1" u="sng" dirty="0" smtClean="0">
                <a:solidFill>
                  <a:srgbClr val="FF0000"/>
                </a:solidFill>
              </a:rPr>
              <a:t>bezit</a:t>
            </a:r>
          </a:p>
          <a:p>
            <a:pPr algn="l"/>
            <a:r>
              <a:rPr lang="nl-NL" sz="2100" b="1" dirty="0">
                <a:solidFill>
                  <a:schemeClr val="tx1"/>
                </a:solidFill>
                <a:sym typeface="Wingdings" panose="05000000000000000000" pitchFamily="2" charset="2"/>
              </a:rPr>
              <a:t></a:t>
            </a:r>
            <a:r>
              <a:rPr lang="nl-NL" sz="2100" b="1" dirty="0">
                <a:solidFill>
                  <a:srgbClr val="FF0000"/>
                </a:solidFill>
                <a:sym typeface="Wingdings" panose="05000000000000000000" pitchFamily="2" charset="2"/>
              </a:rPr>
              <a:t>     </a:t>
            </a:r>
            <a:r>
              <a:rPr lang="nl-NL" sz="2100" b="1" dirty="0">
                <a:hlinkClick r:id="rId2"/>
              </a:rPr>
              <a:t>nl.wikipedia.org/wiki/</a:t>
            </a:r>
            <a:r>
              <a:rPr lang="nl-NL" sz="2100" b="1" dirty="0" err="1">
                <a:hlinkClick r:id="rId2"/>
              </a:rPr>
              <a:t>Tsedaka</a:t>
            </a:r>
            <a:r>
              <a:rPr lang="nl-NL" sz="2100" b="1" dirty="0"/>
              <a:t> , </a:t>
            </a:r>
            <a:r>
              <a:rPr lang="nl-NL" sz="2100" b="1" dirty="0">
                <a:hlinkClick r:id="rId3"/>
              </a:rPr>
              <a:t>www.digibron.nl/search/detail/0130991e530eb7e467dd990a/recht-en-gerechtigheid/0</a:t>
            </a:r>
            <a:endParaRPr lang="nl-NL" sz="2100" b="1" dirty="0"/>
          </a:p>
          <a:p>
            <a:pPr algn="l"/>
            <a:r>
              <a:rPr lang="nl-NL" sz="2400" b="1" dirty="0" smtClean="0">
                <a:solidFill>
                  <a:srgbClr val="FF0000"/>
                </a:solidFill>
              </a:rPr>
              <a:t>Lucas 6</a:t>
            </a:r>
            <a:r>
              <a:rPr lang="nl-NL" sz="2400" b="1" dirty="0" smtClean="0">
                <a:solidFill>
                  <a:srgbClr val="FF0000"/>
                </a:solidFill>
              </a:rPr>
              <a:t>: 20</a:t>
            </a:r>
            <a:r>
              <a:rPr lang="nl-NL" sz="2400" b="1" dirty="0" smtClean="0">
                <a:solidFill>
                  <a:schemeClr val="tx1"/>
                </a:solidFill>
              </a:rPr>
              <a:t> ‘</a:t>
            </a:r>
            <a:r>
              <a:rPr lang="nl-NL" sz="2400" b="1" i="1" dirty="0">
                <a:solidFill>
                  <a:schemeClr val="tx1"/>
                </a:solidFill>
              </a:rPr>
              <a:t>Gelukkig jullie die arm zijn, want van jullie is het </a:t>
            </a:r>
            <a:r>
              <a:rPr lang="nl-NL" sz="2400" b="1" i="1" dirty="0" smtClean="0">
                <a:solidFill>
                  <a:schemeClr val="tx1"/>
                </a:solidFill>
              </a:rPr>
              <a:t>Koninkrijk </a:t>
            </a:r>
            <a:r>
              <a:rPr lang="nl-NL" sz="2400" b="1" i="1" dirty="0">
                <a:solidFill>
                  <a:schemeClr val="tx1"/>
                </a:solidFill>
              </a:rPr>
              <a:t>van God’.</a:t>
            </a:r>
          </a:p>
          <a:p>
            <a:pPr algn="l"/>
            <a:r>
              <a:rPr lang="nl-NL" sz="2400" b="1" dirty="0" smtClean="0">
                <a:solidFill>
                  <a:srgbClr val="FF0000"/>
                </a:solidFill>
              </a:rPr>
              <a:t>H.16: 1-9 </a:t>
            </a:r>
            <a:r>
              <a:rPr lang="nl-NL" sz="2400" b="1" dirty="0" smtClean="0">
                <a:solidFill>
                  <a:schemeClr val="tx1"/>
                </a:solidFill>
              </a:rPr>
              <a:t>De </a:t>
            </a:r>
            <a:r>
              <a:rPr lang="nl-NL" sz="2400" b="1" dirty="0">
                <a:solidFill>
                  <a:schemeClr val="tx1"/>
                </a:solidFill>
              </a:rPr>
              <a:t>gelijkenis van de oneerlijke rentmeester, die ontslag krijgt voor wanbeheer als zaakgelastigde, maar goed is naar schuldenaars, met het oog op zijn eigen toekomst ná zijn terecht ontslag.</a:t>
            </a:r>
          </a:p>
          <a:p>
            <a:pPr marL="342900" indent="-342900" algn="l">
              <a:buFont typeface="Wingdings"/>
              <a:buChar char="à"/>
            </a:pPr>
            <a:r>
              <a:rPr lang="nl-NL" sz="2400" b="1" dirty="0" smtClean="0">
                <a:solidFill>
                  <a:schemeClr val="tx1"/>
                </a:solidFill>
              </a:rPr>
              <a:t>Wees </a:t>
            </a:r>
            <a:r>
              <a:rPr lang="nl-NL" sz="2400" b="1" dirty="0" smtClean="0">
                <a:solidFill>
                  <a:schemeClr val="tx1"/>
                </a:solidFill>
              </a:rPr>
              <a:t>betrouwbaar en </a:t>
            </a:r>
            <a:r>
              <a:rPr lang="nl-NL" sz="2400" b="1" dirty="0">
                <a:solidFill>
                  <a:schemeClr val="tx1"/>
                </a:solidFill>
              </a:rPr>
              <a:t>gul, </a:t>
            </a:r>
            <a:r>
              <a:rPr lang="nl-NL" sz="2400" b="1" dirty="0">
                <a:solidFill>
                  <a:srgbClr val="FF0000"/>
                </a:solidFill>
              </a:rPr>
              <a:t>wordt geen bezit van je bezit, is de </a:t>
            </a:r>
            <a:r>
              <a:rPr lang="nl-NL" sz="2400" b="1" dirty="0" smtClean="0">
                <a:solidFill>
                  <a:srgbClr val="FF0000"/>
                </a:solidFill>
              </a:rPr>
              <a:t>les</a:t>
            </a:r>
          </a:p>
          <a:p>
            <a:pPr algn="l"/>
            <a:r>
              <a:rPr lang="nl-NL" sz="2400" b="1" dirty="0">
                <a:solidFill>
                  <a:srgbClr val="FF0000"/>
                </a:solidFill>
              </a:rPr>
              <a:t>H</a:t>
            </a:r>
            <a:r>
              <a:rPr lang="nl-NL" sz="2400" b="1" dirty="0" smtClean="0">
                <a:solidFill>
                  <a:srgbClr val="FF0000"/>
                </a:solidFill>
              </a:rPr>
              <a:t>.16: 10 is groei principe</a:t>
            </a:r>
            <a:endParaRPr lang="nl-NL" sz="2400" b="1" dirty="0">
              <a:solidFill>
                <a:srgbClr val="FF0000"/>
              </a:solidFill>
            </a:endParaRPr>
          </a:p>
          <a:p>
            <a:pPr algn="l"/>
            <a:r>
              <a:rPr lang="nl-NL" sz="2400" b="1" dirty="0" smtClean="0">
                <a:solidFill>
                  <a:srgbClr val="FF0000"/>
                </a:solidFill>
              </a:rPr>
              <a:t>H.16</a:t>
            </a:r>
            <a:r>
              <a:rPr lang="nl-NL" sz="2400" b="1" dirty="0">
                <a:solidFill>
                  <a:srgbClr val="FF0000"/>
                </a:solidFill>
              </a:rPr>
              <a:t>: 15 </a:t>
            </a:r>
            <a:r>
              <a:rPr lang="nl-NL" sz="2400" b="1" dirty="0">
                <a:solidFill>
                  <a:schemeClr val="tx1"/>
                </a:solidFill>
              </a:rPr>
              <a:t>God oordeelt het hart, </a:t>
            </a:r>
            <a:r>
              <a:rPr lang="nl-NL" sz="2400" b="1" dirty="0" smtClean="0">
                <a:solidFill>
                  <a:schemeClr val="tx1"/>
                </a:solidFill>
              </a:rPr>
              <a:t>Farizeeën </a:t>
            </a:r>
            <a:r>
              <a:rPr lang="nl-NL" sz="2400" b="1" dirty="0">
                <a:solidFill>
                  <a:schemeClr val="tx1"/>
                </a:solidFill>
              </a:rPr>
              <a:t>waren geldzuchtig, </a:t>
            </a:r>
            <a:endParaRPr lang="nl-NL" sz="2400" b="1" dirty="0" smtClean="0">
              <a:solidFill>
                <a:schemeClr val="tx1"/>
              </a:solidFill>
            </a:endParaRPr>
          </a:p>
          <a:p>
            <a:pPr algn="l"/>
            <a:r>
              <a:rPr lang="nl-NL" sz="2400" b="1" dirty="0">
                <a:solidFill>
                  <a:schemeClr val="tx1"/>
                </a:solidFill>
              </a:rPr>
              <a:t>	</a:t>
            </a:r>
            <a:r>
              <a:rPr lang="nl-NL" sz="2400" b="1" dirty="0" smtClean="0">
                <a:solidFill>
                  <a:schemeClr val="tx1"/>
                </a:solidFill>
              </a:rPr>
              <a:t>zie </a:t>
            </a:r>
            <a:r>
              <a:rPr lang="nl-NL" sz="2400" b="1" dirty="0">
                <a:solidFill>
                  <a:schemeClr val="tx1"/>
                </a:solidFill>
              </a:rPr>
              <a:t>ook H.20: 46-47…. </a:t>
            </a:r>
            <a:r>
              <a:rPr lang="nl-NL" sz="2400" b="1" dirty="0" err="1">
                <a:solidFill>
                  <a:schemeClr val="tx1"/>
                </a:solidFill>
              </a:rPr>
              <a:t>ipv</a:t>
            </a:r>
            <a:r>
              <a:rPr lang="nl-NL" sz="2400" b="1" dirty="0">
                <a:solidFill>
                  <a:schemeClr val="tx1"/>
                </a:solidFill>
              </a:rPr>
              <a:t>. 1Tim.3: 3</a:t>
            </a:r>
          </a:p>
          <a:p>
            <a:pPr algn="l"/>
            <a:r>
              <a:rPr lang="nl-NL" sz="2400" b="1" dirty="0" smtClean="0">
                <a:solidFill>
                  <a:srgbClr val="FF0000"/>
                </a:solidFill>
              </a:rPr>
              <a:t>H.16: 16 moeilijk </a:t>
            </a:r>
            <a:r>
              <a:rPr lang="nl-NL" sz="2400" b="1" dirty="0" smtClean="0">
                <a:solidFill>
                  <a:schemeClr val="tx1"/>
                </a:solidFill>
              </a:rPr>
              <a:t>dringt </a:t>
            </a:r>
            <a:r>
              <a:rPr lang="nl-NL" sz="2400" b="1" dirty="0">
                <a:solidFill>
                  <a:schemeClr val="tx1"/>
                </a:solidFill>
              </a:rPr>
              <a:t>zich erin, verg.Matt.11: 12 geweldenaars bestrijden </a:t>
            </a:r>
            <a:r>
              <a:rPr lang="nl-NL" sz="2400" b="1" dirty="0" smtClean="0">
                <a:solidFill>
                  <a:schemeClr val="tx1"/>
                </a:solidFill>
              </a:rPr>
              <a:t>het</a:t>
            </a:r>
          </a:p>
          <a:p>
            <a:pPr algn="l"/>
            <a:r>
              <a:rPr lang="nl-NL" sz="2400" b="1" dirty="0">
                <a:solidFill>
                  <a:srgbClr val="FF0000"/>
                </a:solidFill>
              </a:rPr>
              <a:t>H</a:t>
            </a:r>
            <a:r>
              <a:rPr lang="nl-NL" sz="2400" b="1" dirty="0" smtClean="0">
                <a:solidFill>
                  <a:srgbClr val="FF0000"/>
                </a:solidFill>
              </a:rPr>
              <a:t>.16: 17 </a:t>
            </a:r>
            <a:r>
              <a:rPr lang="nl-NL" sz="2400" b="1" dirty="0" smtClean="0">
                <a:solidFill>
                  <a:schemeClr val="tx1"/>
                </a:solidFill>
              </a:rPr>
              <a:t>verg.Matt.5: 17 de Thora is voor alle tijden, Rom.10: 4 Jezus </a:t>
            </a:r>
            <a:r>
              <a:rPr lang="nl-NL" sz="2400" b="1" dirty="0" smtClean="0">
                <a:solidFill>
                  <a:schemeClr val="tx1"/>
                </a:solidFill>
              </a:rPr>
              <a:t>verwerkelijkt: </a:t>
            </a:r>
          </a:p>
          <a:p>
            <a:pPr algn="l"/>
            <a:r>
              <a:rPr lang="nl-NL" sz="2400" b="1" i="1" dirty="0" smtClean="0">
                <a:solidFill>
                  <a:schemeClr val="tx1"/>
                </a:solidFill>
              </a:rPr>
              <a:t>Profeten en Priesters onderwijzen Thora, Jezus verwerkelijkt Thora, de Heilige Geest onderwijst en verinnerlijkt de Thora in onze harten; Thora blijft, onderwijzers volgen</a:t>
            </a:r>
            <a:endParaRPr lang="nl-NL" sz="2400" b="1" i="1" dirty="0">
              <a:solidFill>
                <a:schemeClr val="tx1"/>
              </a:solidFill>
            </a:endParaRPr>
          </a:p>
          <a:p>
            <a:pPr algn="l"/>
            <a:r>
              <a:rPr lang="nl-NL" sz="2400" b="1" dirty="0">
                <a:solidFill>
                  <a:srgbClr val="FF0000"/>
                </a:solidFill>
              </a:rPr>
              <a:t>H</a:t>
            </a:r>
            <a:r>
              <a:rPr lang="nl-NL" sz="2400" b="1" dirty="0" smtClean="0">
                <a:solidFill>
                  <a:srgbClr val="FF0000"/>
                </a:solidFill>
              </a:rPr>
              <a:t>.16</a:t>
            </a:r>
            <a:r>
              <a:rPr lang="nl-NL" sz="2400" b="1" dirty="0">
                <a:solidFill>
                  <a:srgbClr val="FF0000"/>
                </a:solidFill>
              </a:rPr>
              <a:t>: 19-27 </a:t>
            </a:r>
            <a:r>
              <a:rPr lang="nl-NL" sz="2400" b="1" dirty="0">
                <a:solidFill>
                  <a:schemeClr val="tx1"/>
                </a:solidFill>
              </a:rPr>
              <a:t>De gelijkenis van de rijke man en </a:t>
            </a:r>
            <a:r>
              <a:rPr lang="nl-NL" sz="2400" b="1" dirty="0" smtClean="0">
                <a:solidFill>
                  <a:schemeClr val="tx1"/>
                </a:solidFill>
              </a:rPr>
              <a:t>de arme Lazarus</a:t>
            </a:r>
            <a:endParaRPr lang="nl-NL" sz="2400" b="1" dirty="0">
              <a:solidFill>
                <a:schemeClr val="tx1"/>
              </a:solidFill>
            </a:endParaRPr>
          </a:p>
          <a:p>
            <a:pPr algn="l"/>
            <a:r>
              <a:rPr lang="nl-NL" sz="2400" b="1" dirty="0">
                <a:solidFill>
                  <a:schemeClr val="tx1"/>
                </a:solidFill>
              </a:rPr>
              <a:t>     </a:t>
            </a:r>
            <a:r>
              <a:rPr lang="nl-NL" sz="2400" b="1" dirty="0" smtClean="0">
                <a:solidFill>
                  <a:schemeClr val="tx1"/>
                </a:solidFill>
              </a:rPr>
              <a:t>Wéér </a:t>
            </a:r>
            <a:r>
              <a:rPr lang="nl-NL" sz="2400" b="1" dirty="0">
                <a:solidFill>
                  <a:schemeClr val="tx1"/>
                </a:solidFill>
              </a:rPr>
              <a:t>een geldgierige, een geldzuchtige,  zonder </a:t>
            </a:r>
            <a:r>
              <a:rPr lang="nl-NL" sz="2400" b="1" u="sng" dirty="0">
                <a:solidFill>
                  <a:schemeClr val="tx1"/>
                </a:solidFill>
              </a:rPr>
              <a:t>“</a:t>
            </a:r>
            <a:r>
              <a:rPr lang="nl-NL" sz="2400" b="1" u="sng" dirty="0" err="1">
                <a:solidFill>
                  <a:schemeClr val="tx1"/>
                </a:solidFill>
              </a:rPr>
              <a:t>Tsedaka</a:t>
            </a:r>
            <a:r>
              <a:rPr lang="nl-NL" sz="2400" b="1" u="sng" dirty="0">
                <a:solidFill>
                  <a:schemeClr val="tx1"/>
                </a:solidFill>
              </a:rPr>
              <a:t>” </a:t>
            </a:r>
            <a:r>
              <a:rPr lang="nl-NL" sz="2400" b="1" dirty="0">
                <a:solidFill>
                  <a:schemeClr val="tx1"/>
                </a:solidFill>
              </a:rPr>
              <a:t> = geven aan </a:t>
            </a:r>
          </a:p>
          <a:p>
            <a:pPr algn="l"/>
            <a:r>
              <a:rPr lang="nl-NL" sz="2400" b="1" dirty="0">
                <a:solidFill>
                  <a:schemeClr val="tx1"/>
                </a:solidFill>
              </a:rPr>
              <a:t>     behoeftigen </a:t>
            </a:r>
            <a:endParaRPr lang="nl-NL" sz="2400" b="1" dirty="0" smtClean="0">
              <a:solidFill>
                <a:schemeClr val="tx1"/>
              </a:solidFill>
            </a:endParaRPr>
          </a:p>
          <a:p>
            <a:pPr algn="l"/>
            <a:r>
              <a:rPr lang="nl-NL" sz="2400" b="1" dirty="0">
                <a:solidFill>
                  <a:schemeClr val="tx1"/>
                </a:solidFill>
              </a:rPr>
              <a:t> </a:t>
            </a:r>
            <a:r>
              <a:rPr lang="nl-NL" sz="2400" b="1" dirty="0" smtClean="0">
                <a:solidFill>
                  <a:schemeClr val="tx1"/>
                </a:solidFill>
              </a:rPr>
              <a:t>    De </a:t>
            </a:r>
            <a:r>
              <a:rPr lang="nl-NL" sz="2400" b="1" dirty="0">
                <a:solidFill>
                  <a:schemeClr val="tx1"/>
                </a:solidFill>
              </a:rPr>
              <a:t>rijke man krijgt </a:t>
            </a:r>
            <a:r>
              <a:rPr lang="nl-NL" sz="2400" b="1" dirty="0" smtClean="0">
                <a:solidFill>
                  <a:schemeClr val="tx1"/>
                </a:solidFill>
              </a:rPr>
              <a:t>géén </a:t>
            </a:r>
            <a:r>
              <a:rPr lang="nl-NL" sz="2400" b="1" dirty="0">
                <a:solidFill>
                  <a:schemeClr val="tx1"/>
                </a:solidFill>
              </a:rPr>
              <a:t>naam, de arme </a:t>
            </a:r>
            <a:r>
              <a:rPr lang="nl-NL" sz="2400" b="1" dirty="0" err="1" smtClean="0">
                <a:solidFill>
                  <a:schemeClr val="tx1"/>
                </a:solidFill>
              </a:rPr>
              <a:t>wèl</a:t>
            </a:r>
            <a:r>
              <a:rPr lang="nl-NL" sz="2400" b="1" dirty="0" smtClean="0">
                <a:solidFill>
                  <a:schemeClr val="tx1"/>
                </a:solidFill>
              </a:rPr>
              <a:t> </a:t>
            </a:r>
            <a:r>
              <a:rPr lang="nl-NL" sz="2400" b="1" dirty="0">
                <a:solidFill>
                  <a:schemeClr val="tx1"/>
                </a:solidFill>
              </a:rPr>
              <a:t>en wordt door engelen </a:t>
            </a:r>
            <a:r>
              <a:rPr lang="nl-NL" sz="2400" b="1" dirty="0" smtClean="0">
                <a:solidFill>
                  <a:schemeClr val="tx1"/>
                </a:solidFill>
              </a:rPr>
              <a:t>gedragen</a:t>
            </a:r>
          </a:p>
          <a:p>
            <a:pPr algn="l"/>
            <a:r>
              <a:rPr lang="nl-NL" sz="2400" b="1" dirty="0" smtClean="0">
                <a:solidFill>
                  <a:schemeClr val="tx1"/>
                </a:solidFill>
              </a:rPr>
              <a:t>Rijkdom vóór </a:t>
            </a:r>
            <a:r>
              <a:rPr lang="nl-NL" sz="2400" b="1" dirty="0">
                <a:solidFill>
                  <a:schemeClr val="tx1"/>
                </a:solidFill>
              </a:rPr>
              <a:t>en </a:t>
            </a:r>
            <a:r>
              <a:rPr lang="nl-NL" sz="2400" b="1" dirty="0" smtClean="0">
                <a:solidFill>
                  <a:schemeClr val="tx1"/>
                </a:solidFill>
              </a:rPr>
              <a:t>ná </a:t>
            </a:r>
            <a:r>
              <a:rPr lang="nl-NL" sz="2400" b="1" dirty="0">
                <a:solidFill>
                  <a:schemeClr val="tx1"/>
                </a:solidFill>
              </a:rPr>
              <a:t>de </a:t>
            </a:r>
            <a:r>
              <a:rPr lang="nl-NL" sz="2400" b="1" dirty="0" smtClean="0">
                <a:solidFill>
                  <a:schemeClr val="tx1"/>
                </a:solidFill>
              </a:rPr>
              <a:t>dood;  </a:t>
            </a:r>
            <a:r>
              <a:rPr lang="nl-NL" sz="2400" b="1" dirty="0" smtClean="0">
                <a:solidFill>
                  <a:srgbClr val="FF0000"/>
                </a:solidFill>
              </a:rPr>
              <a:t>Herkenning </a:t>
            </a:r>
            <a:r>
              <a:rPr lang="nl-NL" sz="2400" b="1" dirty="0">
                <a:solidFill>
                  <a:srgbClr val="FF0000"/>
                </a:solidFill>
              </a:rPr>
              <a:t>in </a:t>
            </a:r>
            <a:r>
              <a:rPr lang="nl-NL" sz="2400" b="1" dirty="0" smtClean="0">
                <a:solidFill>
                  <a:srgbClr val="FF0000"/>
                </a:solidFill>
              </a:rPr>
              <a:t>het dodenrijk</a:t>
            </a:r>
            <a:r>
              <a:rPr lang="nl-NL" sz="2400" b="1" dirty="0" smtClean="0">
                <a:solidFill>
                  <a:schemeClr val="tx1"/>
                </a:solidFill>
              </a:rPr>
              <a:t>?; </a:t>
            </a:r>
            <a:r>
              <a:rPr lang="nl-NL" sz="2400" b="1" dirty="0" smtClean="0">
                <a:solidFill>
                  <a:schemeClr val="tx1"/>
                </a:solidFill>
              </a:rPr>
              <a:t>   Geen </a:t>
            </a:r>
            <a:r>
              <a:rPr lang="nl-NL" sz="2400" b="1" dirty="0" smtClean="0">
                <a:solidFill>
                  <a:schemeClr val="tx1"/>
                </a:solidFill>
              </a:rPr>
              <a:t>2</a:t>
            </a:r>
            <a:r>
              <a:rPr lang="nl-NL" sz="2400" b="1" baseline="30000" dirty="0" smtClean="0">
                <a:solidFill>
                  <a:schemeClr val="tx1"/>
                </a:solidFill>
              </a:rPr>
              <a:t>e</a:t>
            </a:r>
            <a:r>
              <a:rPr lang="nl-NL" sz="2400" b="1" dirty="0" smtClean="0">
                <a:solidFill>
                  <a:schemeClr val="tx1"/>
                </a:solidFill>
              </a:rPr>
              <a:t> </a:t>
            </a:r>
            <a:r>
              <a:rPr lang="nl-NL" sz="2400" b="1" dirty="0" smtClean="0">
                <a:solidFill>
                  <a:schemeClr val="tx1"/>
                </a:solidFill>
              </a:rPr>
              <a:t>kans leer</a:t>
            </a:r>
            <a:endParaRPr lang="nl-NL" sz="2400" b="1" dirty="0">
              <a:solidFill>
                <a:schemeClr val="tx1"/>
              </a:solidFill>
            </a:endParaRPr>
          </a:p>
        </p:txBody>
      </p:sp>
      <p:pic>
        <p:nvPicPr>
          <p:cNvPr id="1029" name="Picture 5" descr="dehoeksteen.co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116632"/>
            <a:ext cx="3323446" cy="93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37392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427984" y="116632"/>
            <a:ext cx="4392488" cy="1008113"/>
          </a:xfrm>
        </p:spPr>
        <p:txBody>
          <a:bodyPr>
            <a:normAutofit fontScale="90000"/>
          </a:bodyPr>
          <a:lstStyle/>
          <a:p>
            <a:pPr algn="r"/>
            <a:r>
              <a:rPr lang="nl-NL" sz="3600" b="1" dirty="0">
                <a:solidFill>
                  <a:srgbClr val="FF0000"/>
                </a:solidFill>
              </a:rPr>
              <a:t>Het Lucas Evangelie</a:t>
            </a:r>
            <a:br>
              <a:rPr lang="nl-NL" sz="3600" b="1" dirty="0">
                <a:solidFill>
                  <a:srgbClr val="FF0000"/>
                </a:solidFill>
              </a:rPr>
            </a:br>
            <a:r>
              <a:rPr lang="nl-NL" sz="3600" b="1" dirty="0">
                <a:solidFill>
                  <a:srgbClr val="FF0000"/>
                </a:solidFill>
              </a:rPr>
              <a:t>Jezus richting Jeruzalem</a:t>
            </a:r>
          </a:p>
        </p:txBody>
      </p:sp>
      <p:sp>
        <p:nvSpPr>
          <p:cNvPr id="3" name="Ondertitel 2"/>
          <p:cNvSpPr>
            <a:spLocks noGrp="1"/>
          </p:cNvSpPr>
          <p:nvPr>
            <p:ph type="subTitle" idx="1"/>
          </p:nvPr>
        </p:nvSpPr>
        <p:spPr>
          <a:xfrm>
            <a:off x="251520" y="1196752"/>
            <a:ext cx="8640960" cy="5256584"/>
          </a:xfrm>
        </p:spPr>
        <p:txBody>
          <a:bodyPr>
            <a:normAutofit/>
          </a:bodyPr>
          <a:lstStyle/>
          <a:p>
            <a:endParaRPr lang="nl-NL" sz="2400" b="1" dirty="0" smtClean="0">
              <a:solidFill>
                <a:schemeClr val="tx1"/>
              </a:solidFill>
            </a:endParaRPr>
          </a:p>
          <a:p>
            <a:endParaRPr lang="nl-NL" sz="2400" b="1" dirty="0" smtClean="0">
              <a:solidFill>
                <a:schemeClr val="tx1"/>
              </a:solidFill>
              <a:sym typeface="Wingdings" panose="05000000000000000000" pitchFamily="2" charset="2"/>
            </a:endParaRPr>
          </a:p>
        </p:txBody>
      </p:sp>
      <p:pic>
        <p:nvPicPr>
          <p:cNvPr id="1029" name="Picture 5" descr="dehoeksteen.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16632"/>
            <a:ext cx="3323446" cy="936104"/>
          </a:xfrm>
          <a:prstGeom prst="rect">
            <a:avLst/>
          </a:prstGeom>
          <a:noFill/>
          <a:extLst>
            <a:ext uri="{909E8E84-426E-40DD-AFC4-6F175D3DCCD1}">
              <a14:hiddenFill xmlns:a14="http://schemas.microsoft.com/office/drawing/2010/main">
                <a:solidFill>
                  <a:srgbClr val="FFFFFF"/>
                </a:solidFill>
              </a14:hiddenFill>
            </a:ext>
          </a:extLst>
        </p:spPr>
      </p:pic>
      <p:sp>
        <p:nvSpPr>
          <p:cNvPr id="4" name="Rechthoek 3"/>
          <p:cNvSpPr/>
          <p:nvPr/>
        </p:nvSpPr>
        <p:spPr>
          <a:xfrm>
            <a:off x="179512" y="1113706"/>
            <a:ext cx="8784976" cy="5324535"/>
          </a:xfrm>
          <a:prstGeom prst="rect">
            <a:avLst/>
          </a:prstGeom>
        </p:spPr>
        <p:txBody>
          <a:bodyPr wrap="square">
            <a:spAutoFit/>
          </a:bodyPr>
          <a:lstStyle/>
          <a:p>
            <a:r>
              <a:rPr lang="nl-NL" sz="2400" b="1" u="sng" dirty="0">
                <a:solidFill>
                  <a:srgbClr val="FF0000"/>
                </a:solidFill>
              </a:rPr>
              <a:t>17:11-18:30 | Reacties op Gods koninkrijk</a:t>
            </a:r>
            <a:endParaRPr lang="nl-NL" sz="2200" b="1" u="sng" dirty="0" smtClean="0">
              <a:solidFill>
                <a:srgbClr val="FF0000"/>
              </a:solidFill>
            </a:endParaRPr>
          </a:p>
          <a:p>
            <a:r>
              <a:rPr lang="nl-NL" sz="2200" b="1" dirty="0" smtClean="0">
                <a:solidFill>
                  <a:srgbClr val="FF0000"/>
                </a:solidFill>
              </a:rPr>
              <a:t>Luc.17</a:t>
            </a:r>
            <a:r>
              <a:rPr lang="nl-NL" sz="2200" b="1" dirty="0">
                <a:solidFill>
                  <a:srgbClr val="FF0000"/>
                </a:solidFill>
              </a:rPr>
              <a:t>: 11-19 </a:t>
            </a:r>
            <a:r>
              <a:rPr lang="nl-NL" sz="2200" b="1" dirty="0"/>
              <a:t>Een </a:t>
            </a:r>
            <a:r>
              <a:rPr lang="nl-NL" sz="2200" b="1" u="sng" dirty="0" smtClean="0"/>
              <a:t>Samaritaan</a:t>
            </a:r>
            <a:r>
              <a:rPr lang="nl-NL" sz="2200" b="1" dirty="0" smtClean="0"/>
              <a:t> </a:t>
            </a:r>
            <a:r>
              <a:rPr lang="nl-NL" sz="2200" b="1" dirty="0"/>
              <a:t>genezen en gered door zijn </a:t>
            </a:r>
            <a:r>
              <a:rPr lang="nl-NL" sz="2200" b="1" u="sng" dirty="0" smtClean="0"/>
              <a:t>geloof</a:t>
            </a:r>
            <a:r>
              <a:rPr lang="nl-NL" sz="2200" b="1" dirty="0" smtClean="0"/>
              <a:t>!          </a:t>
            </a:r>
            <a:r>
              <a:rPr lang="nl-NL" sz="2200" b="1" dirty="0"/>
              <a:t>Verg. 2Kon.5 de genezing van </a:t>
            </a:r>
            <a:r>
              <a:rPr lang="nl-NL" sz="2200" b="1" dirty="0" err="1"/>
              <a:t>Naäman</a:t>
            </a:r>
            <a:r>
              <a:rPr lang="nl-NL" sz="2200" b="1" dirty="0"/>
              <a:t> met Luc.4: 27 Ef.2: </a:t>
            </a:r>
            <a:r>
              <a:rPr lang="nl-NL" sz="2200" b="1" dirty="0" smtClean="0"/>
              <a:t>11-22, Lev.13-14</a:t>
            </a:r>
            <a:endParaRPr lang="nl-NL" sz="2200" b="1" dirty="0"/>
          </a:p>
          <a:p>
            <a:r>
              <a:rPr lang="nl-NL" sz="2200" b="1" dirty="0" smtClean="0">
                <a:solidFill>
                  <a:srgbClr val="FF0000"/>
                </a:solidFill>
              </a:rPr>
              <a:t>Luc.17</a:t>
            </a:r>
            <a:r>
              <a:rPr lang="nl-NL" sz="2200" b="1" dirty="0">
                <a:solidFill>
                  <a:srgbClr val="FF0000"/>
                </a:solidFill>
              </a:rPr>
              <a:t>: 20-37 </a:t>
            </a:r>
            <a:r>
              <a:rPr lang="nl-NL" sz="2200" b="1" dirty="0" smtClean="0">
                <a:solidFill>
                  <a:srgbClr val="FF0000"/>
                </a:solidFill>
              </a:rPr>
              <a:t>De Dag van de Zoon des mensen</a:t>
            </a:r>
            <a:r>
              <a:rPr lang="nl-NL" sz="2200" b="1" dirty="0" smtClean="0">
                <a:solidFill>
                  <a:srgbClr val="FF0000"/>
                </a:solidFill>
              </a:rPr>
              <a:t>… </a:t>
            </a:r>
            <a:endParaRPr lang="nl-NL" sz="2200" b="1" dirty="0" smtClean="0">
              <a:solidFill>
                <a:srgbClr val="FF0000"/>
              </a:solidFill>
            </a:endParaRPr>
          </a:p>
          <a:p>
            <a:r>
              <a:rPr lang="nl-NL" sz="2200" b="1" dirty="0">
                <a:solidFill>
                  <a:srgbClr val="FF0000"/>
                </a:solidFill>
              </a:rPr>
              <a:t> </a:t>
            </a:r>
            <a:r>
              <a:rPr lang="nl-NL" sz="2200" b="1" dirty="0" smtClean="0">
                <a:solidFill>
                  <a:srgbClr val="FF0000"/>
                </a:solidFill>
              </a:rPr>
              <a:t>    </a:t>
            </a:r>
            <a:r>
              <a:rPr lang="nl-NL" sz="2200" b="1" dirty="0" smtClean="0"/>
              <a:t>Gods Koninkrijk </a:t>
            </a:r>
            <a:r>
              <a:rPr lang="nl-NL" sz="2200" b="1" u="sng" dirty="0"/>
              <a:t>komt</a:t>
            </a:r>
            <a:r>
              <a:rPr lang="nl-NL" sz="2200" b="1" dirty="0"/>
              <a:t> </a:t>
            </a:r>
            <a:r>
              <a:rPr lang="nl-NL" sz="2200" b="1" dirty="0" smtClean="0"/>
              <a:t>vs.24, 29, 30, 31, </a:t>
            </a:r>
            <a:r>
              <a:rPr lang="nl-NL" sz="2200" b="1" dirty="0"/>
              <a:t>maar </a:t>
            </a:r>
            <a:r>
              <a:rPr lang="nl-NL" sz="2200" b="1" u="sng" dirty="0"/>
              <a:t>éérst</a:t>
            </a:r>
            <a:r>
              <a:rPr lang="nl-NL" sz="2200" b="1" dirty="0"/>
              <a:t> het lijden, de </a:t>
            </a:r>
          </a:p>
          <a:p>
            <a:r>
              <a:rPr lang="nl-NL" sz="2200" b="1" dirty="0"/>
              <a:t>     verwerping </a:t>
            </a:r>
            <a:r>
              <a:rPr lang="nl-NL" sz="2200" b="1" dirty="0" smtClean="0"/>
              <a:t>vs.25, Jes.53 komen en </a:t>
            </a:r>
            <a:r>
              <a:rPr lang="nl-NL" sz="2200" b="1" dirty="0"/>
              <a:t>de Hemelvaart van de </a:t>
            </a:r>
            <a:r>
              <a:rPr lang="nl-NL" sz="2200" b="1" dirty="0" smtClean="0"/>
              <a:t>Messias, </a:t>
            </a:r>
          </a:p>
          <a:p>
            <a:r>
              <a:rPr lang="nl-NL" sz="2200" b="1" dirty="0"/>
              <a:t> </a:t>
            </a:r>
            <a:r>
              <a:rPr lang="nl-NL" sz="2200" b="1" dirty="0" smtClean="0"/>
              <a:t>    </a:t>
            </a:r>
            <a:r>
              <a:rPr lang="nl-NL" sz="2200" b="1" dirty="0" smtClean="0"/>
              <a:t>Zijn</a:t>
            </a:r>
            <a:r>
              <a:rPr lang="nl-NL" sz="2200" b="1" dirty="0" smtClean="0"/>
              <a:t> werk in de Hemel Hebr.8 en daarna Zijn Koningschap Hebr.1</a:t>
            </a:r>
            <a:r>
              <a:rPr lang="nl-NL" sz="2200" b="1" dirty="0"/>
              <a:t>: 8-9, </a:t>
            </a:r>
            <a:endParaRPr lang="nl-NL" sz="2200" b="1" dirty="0" smtClean="0"/>
          </a:p>
          <a:p>
            <a:r>
              <a:rPr lang="nl-NL" sz="2200" b="1" dirty="0"/>
              <a:t> </a:t>
            </a:r>
            <a:r>
              <a:rPr lang="nl-NL" sz="2200" b="1" dirty="0" smtClean="0"/>
              <a:t>    </a:t>
            </a:r>
            <a:r>
              <a:rPr lang="nl-NL" sz="2200" b="1" dirty="0" err="1" smtClean="0"/>
              <a:t>èn</a:t>
            </a:r>
            <a:r>
              <a:rPr lang="nl-NL" sz="2200" b="1" dirty="0" smtClean="0"/>
              <a:t> voor </a:t>
            </a:r>
            <a:r>
              <a:rPr lang="nl-NL" sz="2200" b="1" dirty="0"/>
              <a:t>velen onverwacht (Bazuinenfeest), </a:t>
            </a:r>
            <a:r>
              <a:rPr lang="nl-NL" sz="2200" b="1" u="sng" dirty="0" err="1"/>
              <a:t>dàn</a:t>
            </a:r>
            <a:r>
              <a:rPr lang="nl-NL" sz="2200" b="1" dirty="0"/>
              <a:t> komt Hij uit </a:t>
            </a:r>
            <a:r>
              <a:rPr lang="nl-NL" sz="2200" b="1" dirty="0" smtClean="0"/>
              <a:t>Zijn</a:t>
            </a:r>
          </a:p>
          <a:p>
            <a:r>
              <a:rPr lang="nl-NL" sz="2200" b="1" dirty="0"/>
              <a:t> </a:t>
            </a:r>
            <a:r>
              <a:rPr lang="nl-NL" sz="2200" b="1" dirty="0" smtClean="0"/>
              <a:t>    Hemelse </a:t>
            </a:r>
            <a:r>
              <a:rPr lang="nl-NL" sz="2200" b="1" dirty="0"/>
              <a:t>Tempel </a:t>
            </a:r>
            <a:r>
              <a:rPr lang="nl-NL" sz="2200" b="1" dirty="0" smtClean="0"/>
              <a:t>(Jom Kippoer) </a:t>
            </a:r>
            <a:r>
              <a:rPr lang="nl-NL" sz="2200" b="1" dirty="0"/>
              <a:t>en brengt recht, Rom.14: 17, </a:t>
            </a:r>
          </a:p>
          <a:p>
            <a:r>
              <a:rPr lang="nl-NL" sz="2200" b="1" dirty="0"/>
              <a:t>     </a:t>
            </a:r>
            <a:r>
              <a:rPr lang="nl-NL" sz="2200" b="1" u="sng" dirty="0"/>
              <a:t>maar ook </a:t>
            </a:r>
            <a:r>
              <a:rPr lang="nl-NL" sz="2200" b="1" dirty="0"/>
              <a:t>oordeel over zonde en onbekeerlijkheid (Openb.16: 9)</a:t>
            </a:r>
          </a:p>
          <a:p>
            <a:endParaRPr lang="nl-NL" sz="800" b="1" dirty="0"/>
          </a:p>
          <a:p>
            <a:r>
              <a:rPr lang="nl-NL" sz="2200" b="1" dirty="0" smtClean="0">
                <a:solidFill>
                  <a:srgbClr val="FF0000"/>
                </a:solidFill>
              </a:rPr>
              <a:t>Luc.18</a:t>
            </a:r>
            <a:r>
              <a:rPr lang="nl-NL" sz="2200" b="1" dirty="0">
                <a:solidFill>
                  <a:srgbClr val="FF0000"/>
                </a:solidFill>
              </a:rPr>
              <a:t>: 9-30 </a:t>
            </a:r>
            <a:r>
              <a:rPr lang="nl-NL" sz="2200" b="1" dirty="0"/>
              <a:t>Het </a:t>
            </a:r>
            <a:r>
              <a:rPr lang="nl-NL" sz="2200" b="1" dirty="0" smtClean="0"/>
              <a:t>omgekeerd-karakter </a:t>
            </a:r>
            <a:r>
              <a:rPr lang="nl-NL" sz="2200" b="1" dirty="0"/>
              <a:t>van Gods koninkrijk: </a:t>
            </a:r>
            <a:r>
              <a:rPr lang="nl-NL" sz="2200" b="1" dirty="0" smtClean="0">
                <a:solidFill>
                  <a:srgbClr val="FF0000"/>
                </a:solidFill>
              </a:rPr>
              <a:t>zie Luc. 16:15</a:t>
            </a:r>
            <a:endParaRPr lang="nl-NL" sz="2200" b="1" dirty="0">
              <a:solidFill>
                <a:srgbClr val="FF0000"/>
              </a:solidFill>
            </a:endParaRPr>
          </a:p>
          <a:p>
            <a:pPr lvl="1"/>
            <a:r>
              <a:rPr lang="nl-NL" sz="2200" b="1" dirty="0"/>
              <a:t>D</a:t>
            </a:r>
            <a:r>
              <a:rPr lang="nl-NL" sz="2200" b="1" dirty="0" smtClean="0"/>
              <a:t>e </a:t>
            </a:r>
            <a:r>
              <a:rPr lang="nl-NL" sz="2200" b="1" dirty="0"/>
              <a:t>farizeeër of </a:t>
            </a:r>
            <a:r>
              <a:rPr lang="nl-NL" sz="2200" b="1" dirty="0" smtClean="0"/>
              <a:t>de </a:t>
            </a:r>
            <a:r>
              <a:rPr lang="nl-NL" sz="2200" b="1" dirty="0"/>
              <a:t>tollenaar, welke houding hadden </a:t>
            </a:r>
            <a:r>
              <a:rPr lang="nl-NL" sz="2200" b="1" dirty="0" smtClean="0"/>
              <a:t>ze elk?</a:t>
            </a:r>
            <a:endParaRPr lang="nl-NL" sz="2200" b="1" dirty="0"/>
          </a:p>
          <a:p>
            <a:pPr lvl="1"/>
            <a:r>
              <a:rPr lang="nl-NL" sz="2200" b="1" dirty="0"/>
              <a:t>Worden als een kind, ontvankelijk en willen </a:t>
            </a:r>
            <a:r>
              <a:rPr lang="nl-NL" sz="2200" b="1" dirty="0" smtClean="0"/>
              <a:t>leren, </a:t>
            </a:r>
            <a:r>
              <a:rPr lang="nl-NL" sz="2200" b="1" dirty="0"/>
              <a:t>bij Jezus</a:t>
            </a:r>
          </a:p>
          <a:p>
            <a:pPr lvl="1"/>
            <a:r>
              <a:rPr lang="nl-NL" sz="2200" b="1" dirty="0"/>
              <a:t>Geld/status  </a:t>
            </a:r>
            <a:r>
              <a:rPr lang="nl-NL" sz="2200" b="1" dirty="0" smtClean="0"/>
              <a:t>en Jezus volgen… </a:t>
            </a:r>
            <a:r>
              <a:rPr lang="nl-NL" sz="2200" b="1" u="sng" dirty="0"/>
              <a:t>veel bezit </a:t>
            </a:r>
            <a:r>
              <a:rPr lang="nl-NL" sz="2200" b="1" dirty="0"/>
              <a:t>kan een hoge drempel </a:t>
            </a:r>
            <a:r>
              <a:rPr lang="nl-NL" sz="2200" b="1" dirty="0" smtClean="0"/>
              <a:t>zijn!</a:t>
            </a:r>
            <a:endParaRPr lang="nl-NL" sz="2200" b="1" dirty="0"/>
          </a:p>
          <a:p>
            <a:pPr lvl="1"/>
            <a:r>
              <a:rPr lang="nl-NL" sz="2200" b="1" dirty="0"/>
              <a:t>Verg. Luc.18:23 met Luc.19: 2, daar </a:t>
            </a:r>
            <a:r>
              <a:rPr lang="nl-NL" sz="2200" b="1" dirty="0" err="1"/>
              <a:t>Zachéüs</a:t>
            </a:r>
            <a:r>
              <a:rPr lang="nl-NL" sz="2200" b="1" dirty="0"/>
              <a:t>, eveneens een </a:t>
            </a:r>
            <a:r>
              <a:rPr lang="nl-NL" sz="2200" b="1" u="sng" dirty="0"/>
              <a:t>rijk man</a:t>
            </a:r>
          </a:p>
        </p:txBody>
      </p:sp>
    </p:spTree>
    <p:extLst>
      <p:ext uri="{BB962C8B-B14F-4D97-AF65-F5344CB8AC3E}">
        <p14:creationId xmlns:p14="http://schemas.microsoft.com/office/powerpoint/2010/main" val="27270315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427984" y="116633"/>
            <a:ext cx="4392488" cy="936104"/>
          </a:xfrm>
        </p:spPr>
        <p:txBody>
          <a:bodyPr>
            <a:normAutofit/>
          </a:bodyPr>
          <a:lstStyle/>
          <a:p>
            <a:pPr algn="r"/>
            <a:r>
              <a:rPr lang="nl-NL" sz="3600" b="1" dirty="0" smtClean="0">
                <a:solidFill>
                  <a:srgbClr val="FF0000"/>
                </a:solidFill>
              </a:rPr>
              <a:t>Het Lucas Evangelie</a:t>
            </a:r>
            <a:endParaRPr lang="nl-NL" sz="3600" b="1" dirty="0">
              <a:solidFill>
                <a:srgbClr val="FF0000"/>
              </a:solidFill>
            </a:endParaRPr>
          </a:p>
        </p:txBody>
      </p:sp>
      <p:sp>
        <p:nvSpPr>
          <p:cNvPr id="3" name="Ondertitel 2"/>
          <p:cNvSpPr>
            <a:spLocks noGrp="1"/>
          </p:cNvSpPr>
          <p:nvPr>
            <p:ph type="subTitle" idx="1"/>
          </p:nvPr>
        </p:nvSpPr>
        <p:spPr>
          <a:xfrm>
            <a:off x="251520" y="1196752"/>
            <a:ext cx="8640960" cy="5256584"/>
          </a:xfrm>
        </p:spPr>
        <p:txBody>
          <a:bodyPr>
            <a:normAutofit/>
          </a:bodyPr>
          <a:lstStyle/>
          <a:p>
            <a:endParaRPr lang="nl-NL" sz="2400" b="1" dirty="0" smtClean="0">
              <a:solidFill>
                <a:schemeClr val="tx1"/>
              </a:solidFill>
            </a:endParaRPr>
          </a:p>
          <a:p>
            <a:endParaRPr lang="nl-NL" sz="2400" b="1" dirty="0" smtClean="0">
              <a:solidFill>
                <a:schemeClr val="tx1"/>
              </a:solidFill>
              <a:sym typeface="Wingdings" panose="05000000000000000000" pitchFamily="2" charset="2"/>
            </a:endParaRPr>
          </a:p>
        </p:txBody>
      </p:sp>
      <p:pic>
        <p:nvPicPr>
          <p:cNvPr id="1029" name="Picture 5" descr="dehoeksteen.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16632"/>
            <a:ext cx="3323446" cy="936104"/>
          </a:xfrm>
          <a:prstGeom prst="rect">
            <a:avLst/>
          </a:prstGeom>
          <a:noFill/>
          <a:extLst>
            <a:ext uri="{909E8E84-426E-40DD-AFC4-6F175D3DCCD1}">
              <a14:hiddenFill xmlns:a14="http://schemas.microsoft.com/office/drawing/2010/main">
                <a:solidFill>
                  <a:srgbClr val="FFFFFF"/>
                </a:solidFill>
              </a14:hiddenFill>
            </a:ext>
          </a:extLst>
        </p:spPr>
      </p:pic>
      <p:sp>
        <p:nvSpPr>
          <p:cNvPr id="4" name="Rechthoek 3"/>
          <p:cNvSpPr/>
          <p:nvPr/>
        </p:nvSpPr>
        <p:spPr>
          <a:xfrm>
            <a:off x="251520" y="954588"/>
            <a:ext cx="8712968" cy="5570756"/>
          </a:xfrm>
          <a:prstGeom prst="rect">
            <a:avLst/>
          </a:prstGeom>
        </p:spPr>
        <p:txBody>
          <a:bodyPr wrap="square">
            <a:spAutoFit/>
          </a:bodyPr>
          <a:lstStyle/>
          <a:p>
            <a:r>
              <a:rPr lang="nl-NL" sz="2100" b="1" dirty="0" smtClean="0">
                <a:solidFill>
                  <a:srgbClr val="FF0000"/>
                </a:solidFill>
              </a:rPr>
              <a:t>Luc.18: 31-34 </a:t>
            </a:r>
            <a:r>
              <a:rPr lang="nl-NL" sz="2100" b="1" dirty="0" smtClean="0"/>
              <a:t>Jezus</a:t>
            </a:r>
            <a:r>
              <a:rPr lang="nl-NL" sz="2100" b="1" dirty="0"/>
              <a:t>’ 3</a:t>
            </a:r>
            <a:r>
              <a:rPr lang="nl-NL" sz="2100" b="1" baseline="30000" dirty="0"/>
              <a:t>e</a:t>
            </a:r>
            <a:r>
              <a:rPr lang="nl-NL" sz="2100" b="1" dirty="0"/>
              <a:t> lijdensaankondiging  </a:t>
            </a:r>
            <a:endParaRPr lang="nl-NL" sz="2100" b="1" dirty="0" smtClean="0"/>
          </a:p>
          <a:p>
            <a:pPr lvl="1"/>
            <a:r>
              <a:rPr lang="nl-NL" sz="2100" b="1" dirty="0" smtClean="0"/>
              <a:t>1</a:t>
            </a:r>
            <a:r>
              <a:rPr lang="nl-NL" sz="2100" b="1" baseline="30000" dirty="0" smtClean="0"/>
              <a:t>e</a:t>
            </a:r>
            <a:r>
              <a:rPr lang="nl-NL" sz="2100" b="1" dirty="0" smtClean="0"/>
              <a:t> </a:t>
            </a:r>
            <a:r>
              <a:rPr lang="nl-NL" sz="2100" b="1" dirty="0"/>
              <a:t>Luc.9: 22, 2</a:t>
            </a:r>
            <a:r>
              <a:rPr lang="nl-NL" sz="2100" b="1" baseline="30000" dirty="0"/>
              <a:t>e</a:t>
            </a:r>
            <a:r>
              <a:rPr lang="nl-NL" sz="2100" b="1" dirty="0"/>
              <a:t> Luc.9: </a:t>
            </a:r>
            <a:r>
              <a:rPr lang="nl-NL" sz="2100" b="1" dirty="0" smtClean="0"/>
              <a:t>44 </a:t>
            </a:r>
            <a:r>
              <a:rPr lang="nl-NL" sz="2100" b="1" dirty="0" smtClean="0">
                <a:sym typeface="Wingdings" panose="05000000000000000000" pitchFamily="2" charset="2"/>
              </a:rPr>
              <a:t></a:t>
            </a:r>
            <a:r>
              <a:rPr lang="nl-NL" sz="2100" b="1" dirty="0" smtClean="0"/>
              <a:t> </a:t>
            </a:r>
            <a:r>
              <a:rPr lang="nl-NL" sz="2100" b="1" dirty="0"/>
              <a:t>verg.24: 25, 44</a:t>
            </a:r>
          </a:p>
          <a:p>
            <a:r>
              <a:rPr lang="nl-NL" sz="2100" b="1" dirty="0" smtClean="0">
                <a:solidFill>
                  <a:srgbClr val="FF0000"/>
                </a:solidFill>
              </a:rPr>
              <a:t>Luc.18: 35-43  </a:t>
            </a:r>
            <a:r>
              <a:rPr lang="nl-NL" sz="2100" b="1" dirty="0" err="1" smtClean="0"/>
              <a:t>Bartimeüs</a:t>
            </a:r>
            <a:r>
              <a:rPr lang="nl-NL" sz="2100" b="1" dirty="0" smtClean="0"/>
              <a:t> </a:t>
            </a:r>
            <a:r>
              <a:rPr lang="nl-NL" sz="2100" b="1" dirty="0"/>
              <a:t>– een contrastverhaal,</a:t>
            </a:r>
            <a:r>
              <a:rPr lang="nl-NL" sz="2100" b="1" dirty="0">
                <a:solidFill>
                  <a:srgbClr val="FF0000"/>
                </a:solidFill>
              </a:rPr>
              <a:t> verg. de Farizeeërs </a:t>
            </a:r>
            <a:r>
              <a:rPr lang="nl-NL" sz="2100" b="1" dirty="0" smtClean="0">
                <a:solidFill>
                  <a:srgbClr val="FF0000"/>
                </a:solidFill>
              </a:rPr>
              <a:t>H.18</a:t>
            </a:r>
            <a:r>
              <a:rPr lang="nl-NL" sz="2100" b="1" dirty="0">
                <a:solidFill>
                  <a:srgbClr val="FF0000"/>
                </a:solidFill>
              </a:rPr>
              <a:t>: 9</a:t>
            </a:r>
          </a:p>
          <a:p>
            <a:r>
              <a:rPr lang="nl-NL" sz="2100" b="1" dirty="0" smtClean="0">
                <a:solidFill>
                  <a:srgbClr val="FF0000"/>
                </a:solidFill>
              </a:rPr>
              <a:t>Luc.19: 1-10 </a:t>
            </a:r>
            <a:r>
              <a:rPr lang="nl-NL" sz="2100" b="1" dirty="0" err="1" smtClean="0"/>
              <a:t>Zachéüs</a:t>
            </a:r>
            <a:r>
              <a:rPr lang="nl-NL" sz="2100" b="1" dirty="0"/>
              <a:t>, </a:t>
            </a:r>
            <a:r>
              <a:rPr lang="nl-NL" sz="2100" b="1" dirty="0">
                <a:solidFill>
                  <a:srgbClr val="FF0000"/>
                </a:solidFill>
              </a:rPr>
              <a:t>in tegenstelling met de rijke jongeling in Luc.18: 18-27</a:t>
            </a:r>
          </a:p>
          <a:p>
            <a:pPr lvl="1"/>
            <a:r>
              <a:rPr lang="nl-NL" sz="2100" b="1" i="1" dirty="0"/>
              <a:t>Het is gemakkelijker voor een kameel om door het oog van een naald te gaan, dan voor een rijke om het koninkrijk van God binnen te gaan’</a:t>
            </a:r>
            <a:r>
              <a:rPr lang="nl-NL" sz="2100" b="1" dirty="0"/>
              <a:t>, zegt Jezus in 18:26, maar ook: ‘</a:t>
            </a:r>
            <a:r>
              <a:rPr lang="nl-NL" sz="2100" b="1" i="1" dirty="0"/>
              <a:t>Wat bij mensen onmogelijk is, is mogelijk bij God’. </a:t>
            </a:r>
            <a:r>
              <a:rPr lang="nl-NL" sz="2100" b="1" dirty="0" err="1"/>
              <a:t>Zacheüs</a:t>
            </a:r>
            <a:r>
              <a:rPr lang="nl-NL" sz="2100" b="1" dirty="0"/>
              <a:t> is daar een voorbeeld van!</a:t>
            </a:r>
          </a:p>
          <a:p>
            <a:pPr lvl="1"/>
            <a:r>
              <a:rPr lang="nl-NL" sz="2100" b="1" dirty="0"/>
              <a:t>De</a:t>
            </a:r>
            <a:r>
              <a:rPr lang="nl-NL" sz="2100" dirty="0"/>
              <a:t> </a:t>
            </a:r>
            <a:r>
              <a:rPr lang="nl-NL" sz="2100" b="1" u="sng" dirty="0">
                <a:solidFill>
                  <a:srgbClr val="FF0000"/>
                </a:solidFill>
              </a:rPr>
              <a:t>sleuteltekst van </a:t>
            </a:r>
            <a:r>
              <a:rPr lang="nl-NL" sz="2100" b="1" u="sng" dirty="0" smtClean="0">
                <a:solidFill>
                  <a:srgbClr val="FF0000"/>
                </a:solidFill>
              </a:rPr>
              <a:t>Lucas: </a:t>
            </a:r>
            <a:r>
              <a:rPr lang="nl-NL" sz="2100" b="1" i="1" dirty="0" smtClean="0">
                <a:solidFill>
                  <a:srgbClr val="FF0000"/>
                </a:solidFill>
              </a:rPr>
              <a:t>Luc.19</a:t>
            </a:r>
            <a:r>
              <a:rPr lang="nl-NL" sz="2100" b="1" i="1" dirty="0">
                <a:solidFill>
                  <a:srgbClr val="FF0000"/>
                </a:solidFill>
              </a:rPr>
              <a:t>: 10 </a:t>
            </a:r>
            <a:r>
              <a:rPr lang="nl-NL" sz="2100" b="1" i="1" dirty="0"/>
              <a:t>De ​Mensenzoon​ is gekomen om te zoeken en te redden wat verloren </a:t>
            </a:r>
            <a:r>
              <a:rPr lang="nl-NL" sz="2100" b="1" i="1" dirty="0" smtClean="0"/>
              <a:t>was</a:t>
            </a:r>
            <a:r>
              <a:rPr lang="nl-NL" sz="2100" i="1" dirty="0" smtClean="0"/>
              <a:t>’ </a:t>
            </a:r>
            <a:r>
              <a:rPr lang="nl-NL" sz="2100" b="1" dirty="0" smtClean="0"/>
              <a:t>staat </a:t>
            </a:r>
            <a:r>
              <a:rPr lang="nl-NL" sz="2100" b="1" dirty="0"/>
              <a:t>in deze passage: </a:t>
            </a:r>
            <a:endParaRPr lang="nl-NL" sz="2100" b="1" dirty="0" smtClean="0"/>
          </a:p>
          <a:p>
            <a:pPr lvl="1"/>
            <a:r>
              <a:rPr lang="nl-NL" sz="2100" b="1" i="1" dirty="0" smtClean="0"/>
              <a:t>‘</a:t>
            </a:r>
            <a:r>
              <a:rPr lang="nl-NL" sz="2100" b="1" i="1" dirty="0"/>
              <a:t>Vandaag is dit huis redding ten deel gevallen, want </a:t>
            </a:r>
            <a:r>
              <a:rPr lang="nl-NL" sz="2100" b="1" i="1" u="sng" dirty="0">
                <a:solidFill>
                  <a:srgbClr val="FF0000"/>
                </a:solidFill>
              </a:rPr>
              <a:t>ook </a:t>
            </a:r>
            <a:r>
              <a:rPr lang="nl-NL" sz="2100" b="1" i="1" u="sng" dirty="0" err="1">
                <a:solidFill>
                  <a:srgbClr val="FF0000"/>
                </a:solidFill>
              </a:rPr>
              <a:t>Zachéüs</a:t>
            </a:r>
            <a:r>
              <a:rPr lang="nl-NL" sz="2100" b="1" i="1" u="sng" dirty="0">
                <a:solidFill>
                  <a:srgbClr val="FF0000"/>
                </a:solidFill>
              </a:rPr>
              <a:t> is een (afgedwaalde) zoon van ​Abraham</a:t>
            </a:r>
            <a:r>
              <a:rPr lang="nl-NL" sz="2100" b="1" i="1" dirty="0"/>
              <a:t>.</a:t>
            </a:r>
            <a:r>
              <a:rPr lang="nl-NL" sz="2100" i="1" dirty="0"/>
              <a:t> </a:t>
            </a:r>
          </a:p>
          <a:p>
            <a:pPr marL="342900" lvl="1" indent="-342900"/>
            <a:r>
              <a:rPr lang="nl-NL" sz="2100" b="1" dirty="0" smtClean="0">
                <a:solidFill>
                  <a:srgbClr val="FF0000"/>
                </a:solidFill>
              </a:rPr>
              <a:t>Luc.19: 11-27 </a:t>
            </a:r>
            <a:r>
              <a:rPr lang="nl-NL" sz="2100" b="1" dirty="0" smtClean="0"/>
              <a:t>De </a:t>
            </a:r>
            <a:r>
              <a:rPr lang="nl-NL" sz="2100" b="1" dirty="0"/>
              <a:t>gelijkenis van de koning en de </a:t>
            </a:r>
            <a:r>
              <a:rPr lang="nl-NL" sz="2100" b="1" dirty="0" smtClean="0"/>
              <a:t>drachmen/ponden</a:t>
            </a:r>
            <a:r>
              <a:rPr lang="nl-NL" sz="2100" dirty="0" smtClean="0"/>
              <a:t> </a:t>
            </a:r>
            <a:r>
              <a:rPr lang="nl-NL" sz="2100" b="1" dirty="0"/>
              <a:t>R</a:t>
            </a:r>
            <a:r>
              <a:rPr lang="nl-NL" sz="2100" b="1" dirty="0" smtClean="0"/>
              <a:t>entmeesterschap met het oog op Jezus 1</a:t>
            </a:r>
            <a:r>
              <a:rPr lang="nl-NL" sz="2100" b="1" baseline="30000" dirty="0" smtClean="0"/>
              <a:t>e</a:t>
            </a:r>
            <a:r>
              <a:rPr lang="nl-NL" sz="2100" b="1" dirty="0" smtClean="0"/>
              <a:t> komst van Jezus, de Hemelvaart en de terugkeer van Jezus?</a:t>
            </a:r>
          </a:p>
          <a:p>
            <a:pPr marL="342900" lvl="1" indent="-342900"/>
            <a:r>
              <a:rPr lang="nl-NL" sz="2000" b="1" dirty="0" smtClean="0">
                <a:solidFill>
                  <a:srgbClr val="FF0000"/>
                </a:solidFill>
                <a:sym typeface="Wingdings" panose="05000000000000000000" pitchFamily="2" charset="2"/>
              </a:rPr>
              <a:t></a:t>
            </a:r>
            <a:r>
              <a:rPr lang="nl-NL" sz="2100" b="1" dirty="0" smtClean="0">
                <a:solidFill>
                  <a:srgbClr val="FF0000"/>
                </a:solidFill>
                <a:sym typeface="Wingdings" panose="05000000000000000000" pitchFamily="2" charset="2"/>
              </a:rPr>
              <a:t> </a:t>
            </a:r>
            <a:r>
              <a:rPr lang="nl-NL" sz="2000" b="1" dirty="0" smtClean="0">
                <a:solidFill>
                  <a:srgbClr val="FF0000"/>
                </a:solidFill>
              </a:rPr>
              <a:t>Hebben </a:t>
            </a:r>
            <a:r>
              <a:rPr lang="nl-NL" sz="2000" b="1" dirty="0">
                <a:solidFill>
                  <a:srgbClr val="FF0000"/>
                </a:solidFill>
              </a:rPr>
              <a:t>de toehoorders Deut.4: 5-10 geïllustreerd</a:t>
            </a:r>
            <a:r>
              <a:rPr lang="nl-NL" sz="2000" b="1" dirty="0" smtClean="0">
                <a:solidFill>
                  <a:srgbClr val="FF0000"/>
                </a:solidFill>
              </a:rPr>
              <a:t>?</a:t>
            </a:r>
          </a:p>
          <a:p>
            <a:pPr marL="342900" lvl="1" indent="-342900"/>
            <a:r>
              <a:rPr lang="nl-NL" sz="2000" b="1" dirty="0" smtClean="0">
                <a:solidFill>
                  <a:srgbClr val="FF0000"/>
                </a:solidFill>
                <a:sym typeface="Wingdings" panose="05000000000000000000" pitchFamily="2" charset="2"/>
              </a:rPr>
              <a:t> </a:t>
            </a:r>
            <a:r>
              <a:rPr lang="nl-NL" sz="2000" b="1" dirty="0" smtClean="0">
                <a:solidFill>
                  <a:srgbClr val="FF0000"/>
                </a:solidFill>
              </a:rPr>
              <a:t>Hoe gaan wij om met Jes.40, 62, Zach.1: 14-15, slot Matt.28 en Rom.15: 27?</a:t>
            </a:r>
            <a:endParaRPr lang="nl-NL" sz="2000" dirty="0"/>
          </a:p>
        </p:txBody>
      </p:sp>
    </p:spTree>
    <p:extLst>
      <p:ext uri="{BB962C8B-B14F-4D97-AF65-F5344CB8AC3E}">
        <p14:creationId xmlns:p14="http://schemas.microsoft.com/office/powerpoint/2010/main" val="7292331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427984" y="116632"/>
            <a:ext cx="4392488" cy="1008113"/>
          </a:xfrm>
        </p:spPr>
        <p:txBody>
          <a:bodyPr>
            <a:normAutofit fontScale="90000"/>
          </a:bodyPr>
          <a:lstStyle/>
          <a:p>
            <a:pPr algn="r"/>
            <a:r>
              <a:rPr lang="nl-NL" sz="3600" b="1" dirty="0" smtClean="0">
                <a:solidFill>
                  <a:srgbClr val="FF0000"/>
                </a:solidFill>
              </a:rPr>
              <a:t>Het Lucas Evangelie</a:t>
            </a:r>
            <a:br>
              <a:rPr lang="nl-NL" sz="3600" b="1" dirty="0" smtClean="0">
                <a:solidFill>
                  <a:srgbClr val="FF0000"/>
                </a:solidFill>
              </a:rPr>
            </a:br>
            <a:r>
              <a:rPr lang="nl-NL" sz="3600" b="1" dirty="0" smtClean="0">
                <a:solidFill>
                  <a:srgbClr val="FF0000"/>
                </a:solidFill>
              </a:rPr>
              <a:t>Jezus richting Jeruzalem</a:t>
            </a:r>
            <a:endParaRPr lang="nl-NL" sz="3600" b="1" dirty="0">
              <a:solidFill>
                <a:srgbClr val="FF0000"/>
              </a:solidFill>
            </a:endParaRPr>
          </a:p>
        </p:txBody>
      </p:sp>
      <p:sp>
        <p:nvSpPr>
          <p:cNvPr id="3" name="Ondertitel 2"/>
          <p:cNvSpPr>
            <a:spLocks noGrp="1"/>
          </p:cNvSpPr>
          <p:nvPr>
            <p:ph type="subTitle" idx="1"/>
          </p:nvPr>
        </p:nvSpPr>
        <p:spPr>
          <a:xfrm>
            <a:off x="251520" y="1196752"/>
            <a:ext cx="8640960" cy="5256584"/>
          </a:xfrm>
        </p:spPr>
        <p:txBody>
          <a:bodyPr>
            <a:normAutofit/>
          </a:bodyPr>
          <a:lstStyle/>
          <a:p>
            <a:endParaRPr lang="nl-NL" sz="2400" b="1" dirty="0" smtClean="0">
              <a:solidFill>
                <a:schemeClr val="tx1"/>
              </a:solidFill>
            </a:endParaRPr>
          </a:p>
          <a:p>
            <a:endParaRPr lang="nl-NL" sz="2400" b="1" dirty="0" smtClean="0">
              <a:solidFill>
                <a:schemeClr val="tx1"/>
              </a:solidFill>
              <a:sym typeface="Wingdings" panose="05000000000000000000" pitchFamily="2" charset="2"/>
            </a:endParaRPr>
          </a:p>
        </p:txBody>
      </p:sp>
      <p:pic>
        <p:nvPicPr>
          <p:cNvPr id="1029" name="Picture 5" descr="dehoeksteen.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16632"/>
            <a:ext cx="3323446" cy="936104"/>
          </a:xfrm>
          <a:prstGeom prst="rect">
            <a:avLst/>
          </a:prstGeom>
          <a:noFill/>
          <a:extLst>
            <a:ext uri="{909E8E84-426E-40DD-AFC4-6F175D3DCCD1}">
              <a14:hiddenFill xmlns:a14="http://schemas.microsoft.com/office/drawing/2010/main">
                <a:solidFill>
                  <a:srgbClr val="FFFFFF"/>
                </a:solidFill>
              </a14:hiddenFill>
            </a:ext>
          </a:extLst>
        </p:spPr>
      </p:pic>
      <p:sp>
        <p:nvSpPr>
          <p:cNvPr id="4" name="Rechthoek 3"/>
          <p:cNvSpPr/>
          <p:nvPr/>
        </p:nvSpPr>
        <p:spPr>
          <a:xfrm>
            <a:off x="323528" y="1166843"/>
            <a:ext cx="8496944" cy="4154984"/>
          </a:xfrm>
          <a:prstGeom prst="rect">
            <a:avLst/>
          </a:prstGeom>
        </p:spPr>
        <p:txBody>
          <a:bodyPr wrap="square">
            <a:spAutoFit/>
          </a:bodyPr>
          <a:lstStyle/>
          <a:p>
            <a:r>
              <a:rPr lang="nl-NL" sz="2200" b="1" dirty="0" smtClean="0">
                <a:solidFill>
                  <a:srgbClr val="FF0000"/>
                </a:solidFill>
              </a:rPr>
              <a:t>Samenvatting Luc.9: 51 – 19: 27</a:t>
            </a:r>
          </a:p>
          <a:p>
            <a:r>
              <a:rPr lang="nl-NL" sz="2200" b="1" dirty="0" smtClean="0"/>
              <a:t>Veel </a:t>
            </a:r>
            <a:r>
              <a:rPr lang="nl-NL" sz="2200" b="1" dirty="0">
                <a:solidFill>
                  <a:srgbClr val="FF0000"/>
                </a:solidFill>
              </a:rPr>
              <a:t>nauwkeurig samengesteld</a:t>
            </a:r>
            <a:r>
              <a:rPr lang="nl-NL" sz="2200" b="1" dirty="0"/>
              <a:t>, uniek materiaal: alleen bij Lucas.</a:t>
            </a:r>
          </a:p>
          <a:p>
            <a:r>
              <a:rPr lang="nl-NL" sz="2200" b="1" dirty="0"/>
              <a:t>Thema’s:</a:t>
            </a:r>
          </a:p>
          <a:p>
            <a:r>
              <a:rPr lang="nl-NL" sz="2200" b="1" dirty="0"/>
              <a:t>Jezus’ focus op de verlorenen, </a:t>
            </a:r>
            <a:r>
              <a:rPr lang="nl-NL" sz="2200" b="1" dirty="0">
                <a:solidFill>
                  <a:srgbClr val="FF0000"/>
                </a:solidFill>
              </a:rPr>
              <a:t>om ze te genezen en te redden,            Zijn irritatie voor mensen met zelfingenomenheid H.18: 6</a:t>
            </a:r>
          </a:p>
          <a:p>
            <a:r>
              <a:rPr lang="nl-NL" sz="2200" b="1" dirty="0" smtClean="0">
                <a:solidFill>
                  <a:srgbClr val="FF0000"/>
                </a:solidFill>
              </a:rPr>
              <a:t>De </a:t>
            </a:r>
            <a:r>
              <a:rPr lang="nl-NL" sz="2200" b="1" dirty="0">
                <a:solidFill>
                  <a:srgbClr val="FF0000"/>
                </a:solidFill>
              </a:rPr>
              <a:t>genodigden kwamen niet, waarna hij anderen zoekt die </a:t>
            </a:r>
            <a:r>
              <a:rPr lang="nl-NL" sz="2200" b="1" dirty="0" err="1">
                <a:solidFill>
                  <a:srgbClr val="FF0000"/>
                </a:solidFill>
              </a:rPr>
              <a:t>wèl</a:t>
            </a:r>
            <a:r>
              <a:rPr lang="nl-NL" sz="2200" b="1" dirty="0">
                <a:solidFill>
                  <a:srgbClr val="FF0000"/>
                </a:solidFill>
              </a:rPr>
              <a:t> komen</a:t>
            </a:r>
          </a:p>
          <a:p>
            <a:r>
              <a:rPr lang="nl-NL" sz="2200" b="1" dirty="0"/>
              <a:t>Jezus’ oproep tot bekering, die afgewezen wordt door m.n. de geestelijke leiders, en Gods oordeel daarover </a:t>
            </a:r>
            <a:r>
              <a:rPr lang="nl-NL" sz="2200" b="1" dirty="0">
                <a:solidFill>
                  <a:srgbClr val="FF0000"/>
                </a:solidFill>
              </a:rPr>
              <a:t>(verg.Joh.5: 39)</a:t>
            </a:r>
          </a:p>
          <a:p>
            <a:r>
              <a:rPr lang="nl-NL" sz="2200" b="1" dirty="0"/>
              <a:t>De omgang met geld en status  </a:t>
            </a:r>
          </a:p>
          <a:p>
            <a:r>
              <a:rPr lang="nl-NL" sz="2200" b="1" dirty="0">
                <a:solidFill>
                  <a:srgbClr val="FF0000"/>
                </a:solidFill>
              </a:rPr>
              <a:t>     </a:t>
            </a:r>
            <a:r>
              <a:rPr lang="nl-NL" sz="2200" b="1" dirty="0" err="1">
                <a:solidFill>
                  <a:srgbClr val="FF0000"/>
                </a:solidFill>
              </a:rPr>
              <a:t>Tsedaka</a:t>
            </a:r>
            <a:r>
              <a:rPr lang="nl-NL" sz="2200" b="1" dirty="0">
                <a:solidFill>
                  <a:srgbClr val="FF0000"/>
                </a:solidFill>
              </a:rPr>
              <a:t>, 1 Tim.6: 3-21, </a:t>
            </a:r>
          </a:p>
          <a:p>
            <a:r>
              <a:rPr lang="nl-NL" sz="2200" b="1" dirty="0">
                <a:solidFill>
                  <a:srgbClr val="FF0000"/>
                </a:solidFill>
              </a:rPr>
              <a:t>     nergens in de Bijbel wordt een miljonair veroordeeld; </a:t>
            </a:r>
          </a:p>
          <a:p>
            <a:r>
              <a:rPr lang="nl-NL" sz="2200" b="1" dirty="0">
                <a:solidFill>
                  <a:srgbClr val="FF0000"/>
                </a:solidFill>
              </a:rPr>
              <a:t>     </a:t>
            </a:r>
            <a:r>
              <a:rPr lang="nl-NL" sz="2200" b="1" dirty="0" err="1">
                <a:solidFill>
                  <a:srgbClr val="FF0000"/>
                </a:solidFill>
              </a:rPr>
              <a:t>wèl</a:t>
            </a:r>
            <a:r>
              <a:rPr lang="nl-NL" sz="2200" b="1" dirty="0">
                <a:solidFill>
                  <a:srgbClr val="FF0000"/>
                </a:solidFill>
              </a:rPr>
              <a:t> hoe je met veel of weinig geld omgaat.</a:t>
            </a:r>
            <a:endParaRPr lang="nl-NL" sz="2200" dirty="0">
              <a:solidFill>
                <a:srgbClr val="FF0000"/>
              </a:solidFill>
            </a:endParaRPr>
          </a:p>
        </p:txBody>
      </p:sp>
    </p:spTree>
    <p:extLst>
      <p:ext uri="{BB962C8B-B14F-4D97-AF65-F5344CB8AC3E}">
        <p14:creationId xmlns:p14="http://schemas.microsoft.com/office/powerpoint/2010/main" val="12039514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9552" y="186341"/>
            <a:ext cx="8280920" cy="1008112"/>
          </a:xfrm>
        </p:spPr>
        <p:txBody>
          <a:bodyPr>
            <a:normAutofit fontScale="90000"/>
          </a:bodyPr>
          <a:lstStyle/>
          <a:p>
            <a:pPr algn="r"/>
            <a:r>
              <a:rPr lang="nl-NL" sz="3600" b="1" dirty="0">
                <a:solidFill>
                  <a:srgbClr val="FF0000"/>
                </a:solidFill>
              </a:rPr>
              <a:t>Lucas’ opbouw lijkt de </a:t>
            </a:r>
            <a:br>
              <a:rPr lang="nl-NL" sz="3600" b="1" dirty="0">
                <a:solidFill>
                  <a:srgbClr val="FF0000"/>
                </a:solidFill>
              </a:rPr>
            </a:br>
            <a:r>
              <a:rPr lang="nl-NL" sz="3600" b="1" dirty="0">
                <a:solidFill>
                  <a:srgbClr val="FF0000"/>
                </a:solidFill>
              </a:rPr>
              <a:t>volgorde van de route van Jezus door het land</a:t>
            </a:r>
          </a:p>
        </p:txBody>
      </p:sp>
      <p:sp>
        <p:nvSpPr>
          <p:cNvPr id="3" name="Ondertitel 2"/>
          <p:cNvSpPr>
            <a:spLocks noGrp="1"/>
          </p:cNvSpPr>
          <p:nvPr>
            <p:ph type="subTitle" idx="1"/>
          </p:nvPr>
        </p:nvSpPr>
        <p:spPr>
          <a:xfrm>
            <a:off x="251520" y="1340768"/>
            <a:ext cx="8712968" cy="5256584"/>
          </a:xfrm>
        </p:spPr>
        <p:txBody>
          <a:bodyPr>
            <a:normAutofit/>
          </a:bodyPr>
          <a:lstStyle/>
          <a:p>
            <a:pPr algn="l">
              <a:tabLst>
                <a:tab pos="2063750" algn="l"/>
              </a:tabLst>
            </a:pPr>
            <a:r>
              <a:rPr lang="nl-NL" sz="2400" b="1" dirty="0" smtClean="0">
                <a:solidFill>
                  <a:srgbClr val="FF0000"/>
                </a:solidFill>
              </a:rPr>
              <a:t>Lucas 1-3: 13 	</a:t>
            </a:r>
            <a:r>
              <a:rPr lang="nl-NL" sz="2400" b="1" dirty="0" smtClean="0">
                <a:solidFill>
                  <a:schemeClr val="tx1"/>
                </a:solidFill>
              </a:rPr>
              <a:t>Inl. en </a:t>
            </a:r>
            <a:r>
              <a:rPr lang="nl-NL" sz="2400" b="1" u="sng" dirty="0" smtClean="0">
                <a:solidFill>
                  <a:schemeClr val="tx1"/>
                </a:solidFill>
              </a:rPr>
              <a:t>geboorte</a:t>
            </a:r>
            <a:r>
              <a:rPr lang="nl-NL" sz="2400" b="1" dirty="0" smtClean="0">
                <a:solidFill>
                  <a:schemeClr val="tx1"/>
                </a:solidFill>
              </a:rPr>
              <a:t>verhalen van Johannes en Jezus </a:t>
            </a:r>
            <a:r>
              <a:rPr lang="nl-NL" sz="2400" b="1" dirty="0" smtClean="0">
                <a:solidFill>
                  <a:srgbClr val="FF0000"/>
                </a:solidFill>
              </a:rPr>
              <a:t>Lucas 4:14-9:50:</a:t>
            </a:r>
            <a:r>
              <a:rPr lang="nl-NL" sz="2400" b="1" dirty="0" smtClean="0">
                <a:solidFill>
                  <a:schemeClr val="tx1"/>
                </a:solidFill>
              </a:rPr>
              <a:t> 	Jezus in </a:t>
            </a:r>
            <a:r>
              <a:rPr lang="nl-NL" sz="2400" b="1" u="sng" dirty="0" smtClean="0">
                <a:solidFill>
                  <a:schemeClr val="tx1"/>
                </a:solidFill>
              </a:rPr>
              <a:t>Galilea: wonderdaden</a:t>
            </a:r>
          </a:p>
          <a:p>
            <a:pPr marL="2057400" indent="-2057400" algn="l">
              <a:tabLst>
                <a:tab pos="2063750" algn="l"/>
              </a:tabLst>
            </a:pPr>
            <a:r>
              <a:rPr lang="nl-NL" sz="2400" b="1" dirty="0" smtClean="0">
                <a:solidFill>
                  <a:srgbClr val="FF0000"/>
                </a:solidFill>
              </a:rPr>
              <a:t>Lucas 9:51-19:27: </a:t>
            </a:r>
            <a:r>
              <a:rPr lang="nl-NL" sz="2400" b="1" dirty="0">
                <a:solidFill>
                  <a:schemeClr val="tx1"/>
                </a:solidFill>
              </a:rPr>
              <a:t> </a:t>
            </a:r>
            <a:r>
              <a:rPr lang="nl-NL" sz="2400" b="1" dirty="0" smtClean="0">
                <a:solidFill>
                  <a:schemeClr val="tx1"/>
                </a:solidFill>
              </a:rPr>
              <a:t>      Jezus vastberaden </a:t>
            </a:r>
            <a:r>
              <a:rPr lang="nl-NL" sz="2400" b="1" u="sng" dirty="0" smtClean="0">
                <a:solidFill>
                  <a:schemeClr val="tx1"/>
                </a:solidFill>
              </a:rPr>
              <a:t>naar Jeruzalem: onderricht</a:t>
            </a:r>
          </a:p>
          <a:p>
            <a:pPr marL="2065338" indent="-2065338" algn="l">
              <a:tabLst>
                <a:tab pos="2063750" algn="l"/>
              </a:tabLst>
            </a:pPr>
            <a:r>
              <a:rPr lang="nl-NL" sz="2400" b="1" dirty="0" smtClean="0">
                <a:solidFill>
                  <a:srgbClr val="FF0000"/>
                </a:solidFill>
              </a:rPr>
              <a:t>Lucas 19:28-24:31: </a:t>
            </a:r>
            <a:r>
              <a:rPr lang="nl-NL" sz="2400" b="1" dirty="0" smtClean="0">
                <a:solidFill>
                  <a:schemeClr val="tx1"/>
                </a:solidFill>
              </a:rPr>
              <a:t>	De </a:t>
            </a:r>
            <a:r>
              <a:rPr lang="nl-NL" sz="2400" b="1" u="sng" dirty="0" smtClean="0">
                <a:solidFill>
                  <a:schemeClr val="tx1"/>
                </a:solidFill>
              </a:rPr>
              <a:t>onschuldige geofferd, opgestaan en </a:t>
            </a:r>
            <a:r>
              <a:rPr lang="nl-NL" sz="2400" b="1" dirty="0" smtClean="0">
                <a:solidFill>
                  <a:schemeClr val="tx1"/>
                </a:solidFill>
              </a:rPr>
              <a:t>	</a:t>
            </a:r>
            <a:r>
              <a:rPr lang="nl-NL" sz="2400" b="1" u="sng" dirty="0" smtClean="0">
                <a:solidFill>
                  <a:schemeClr val="tx1"/>
                </a:solidFill>
              </a:rPr>
              <a:t>opgenomen in de hemel</a:t>
            </a:r>
          </a:p>
          <a:p>
            <a:endParaRPr lang="nl-NL" sz="800" dirty="0" smtClean="0">
              <a:solidFill>
                <a:schemeClr val="tx1"/>
              </a:solidFill>
            </a:endParaRPr>
          </a:p>
          <a:p>
            <a:r>
              <a:rPr lang="nl-NL" sz="2400" b="1" dirty="0" smtClean="0">
                <a:solidFill>
                  <a:schemeClr val="tx1"/>
                </a:solidFill>
              </a:rPr>
              <a:t>‘</a:t>
            </a:r>
            <a:r>
              <a:rPr lang="nl-NL" sz="2400" b="1" i="1" dirty="0" smtClean="0">
                <a:solidFill>
                  <a:schemeClr val="tx1"/>
                </a:solidFill>
              </a:rPr>
              <a:t>Wat er gebeurd is met Jezus uit Nazareth, een machtig profeet in </a:t>
            </a:r>
            <a:r>
              <a:rPr lang="nl-NL" sz="2400" b="1" i="1" dirty="0" smtClean="0">
                <a:solidFill>
                  <a:srgbClr val="FF0000"/>
                </a:solidFill>
              </a:rPr>
              <a:t>woord en daad </a:t>
            </a:r>
            <a:r>
              <a:rPr lang="nl-NL" sz="2400" b="1" i="1" dirty="0" smtClean="0">
                <a:solidFill>
                  <a:schemeClr val="tx1"/>
                </a:solidFill>
              </a:rPr>
              <a:t>in de ogen van God en van het hele volk</a:t>
            </a:r>
            <a:r>
              <a:rPr lang="nl-NL" sz="2400" b="1" dirty="0" smtClean="0">
                <a:solidFill>
                  <a:schemeClr val="tx1"/>
                </a:solidFill>
              </a:rPr>
              <a:t>’, </a:t>
            </a:r>
          </a:p>
          <a:p>
            <a:r>
              <a:rPr lang="nl-NL" sz="2400" b="1" dirty="0" smtClean="0">
                <a:solidFill>
                  <a:srgbClr val="FF0000"/>
                </a:solidFill>
              </a:rPr>
              <a:t>Lucas 24:19</a:t>
            </a:r>
          </a:p>
          <a:p>
            <a:endParaRPr lang="nl-NL" sz="800" dirty="0" smtClean="0">
              <a:solidFill>
                <a:schemeClr val="tx1"/>
              </a:solidFill>
            </a:endParaRPr>
          </a:p>
          <a:p>
            <a:r>
              <a:rPr lang="nl-NL" sz="2400" b="1" dirty="0" smtClean="0">
                <a:solidFill>
                  <a:schemeClr val="tx1"/>
                </a:solidFill>
              </a:rPr>
              <a:t>‘</a:t>
            </a:r>
            <a:r>
              <a:rPr lang="nl-NL" sz="2400" b="1" i="1" dirty="0" smtClean="0">
                <a:solidFill>
                  <a:schemeClr val="tx1"/>
                </a:solidFill>
              </a:rPr>
              <a:t>In mijn eerste boek, Theofilus, heb ik de </a:t>
            </a:r>
            <a:r>
              <a:rPr lang="nl-NL" sz="2400" b="1" i="1" dirty="0" smtClean="0">
                <a:solidFill>
                  <a:srgbClr val="FF0000"/>
                </a:solidFill>
              </a:rPr>
              <a:t>daden en het onderricht </a:t>
            </a:r>
            <a:r>
              <a:rPr lang="nl-NL" sz="2400" b="1" i="1" dirty="0" smtClean="0">
                <a:solidFill>
                  <a:schemeClr val="tx1"/>
                </a:solidFill>
              </a:rPr>
              <a:t>van Jezus beschreven</a:t>
            </a:r>
            <a:r>
              <a:rPr lang="nl-NL" sz="2400" b="1" dirty="0" smtClean="0">
                <a:solidFill>
                  <a:schemeClr val="tx1"/>
                </a:solidFill>
              </a:rPr>
              <a:t>’, </a:t>
            </a:r>
          </a:p>
          <a:p>
            <a:r>
              <a:rPr lang="nl-NL" sz="2400" b="1" dirty="0" smtClean="0">
                <a:solidFill>
                  <a:srgbClr val="FF0000"/>
                </a:solidFill>
              </a:rPr>
              <a:t>Hand. 1:1</a:t>
            </a:r>
          </a:p>
          <a:p>
            <a:endParaRPr lang="nl-NL" sz="2400" b="1" dirty="0" smtClean="0">
              <a:solidFill>
                <a:schemeClr val="tx1"/>
              </a:solidFill>
              <a:sym typeface="Wingdings" panose="05000000000000000000" pitchFamily="2" charset="2"/>
            </a:endParaRPr>
          </a:p>
        </p:txBody>
      </p:sp>
      <p:pic>
        <p:nvPicPr>
          <p:cNvPr id="1029" name="Picture 5" descr="dehoeksteen.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44624"/>
            <a:ext cx="3323446" cy="8640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57213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427984" y="188640"/>
            <a:ext cx="4392488" cy="1116123"/>
          </a:xfrm>
        </p:spPr>
        <p:txBody>
          <a:bodyPr>
            <a:normAutofit/>
          </a:bodyPr>
          <a:lstStyle/>
          <a:p>
            <a:pPr algn="r"/>
            <a:r>
              <a:rPr lang="nl-NL" sz="3600" b="1" dirty="0" smtClean="0">
                <a:solidFill>
                  <a:srgbClr val="FF0000"/>
                </a:solidFill>
              </a:rPr>
              <a:t>Het Lucas Evangelie</a:t>
            </a:r>
            <a:endParaRPr lang="nl-NL" sz="3600" b="1" dirty="0">
              <a:solidFill>
                <a:srgbClr val="FF0000"/>
              </a:solidFill>
            </a:endParaRPr>
          </a:p>
        </p:txBody>
      </p:sp>
      <p:sp>
        <p:nvSpPr>
          <p:cNvPr id="3" name="Ondertitel 2"/>
          <p:cNvSpPr>
            <a:spLocks noGrp="1"/>
          </p:cNvSpPr>
          <p:nvPr>
            <p:ph type="subTitle" idx="1"/>
          </p:nvPr>
        </p:nvSpPr>
        <p:spPr>
          <a:xfrm>
            <a:off x="251520" y="1196752"/>
            <a:ext cx="8640960" cy="5256584"/>
          </a:xfrm>
        </p:spPr>
        <p:txBody>
          <a:bodyPr>
            <a:normAutofit/>
          </a:bodyPr>
          <a:lstStyle/>
          <a:p>
            <a:endParaRPr lang="nl-NL" sz="2400" b="1" dirty="0" smtClean="0">
              <a:solidFill>
                <a:schemeClr val="tx1"/>
              </a:solidFill>
            </a:endParaRPr>
          </a:p>
          <a:p>
            <a:r>
              <a:rPr lang="nl-NL" sz="2400" b="1" dirty="0" smtClean="0">
                <a:solidFill>
                  <a:schemeClr val="tx1"/>
                </a:solidFill>
              </a:rPr>
              <a:t>4 studie avonden op de maandagavonden over /  vanuit het Lucas Evangelie</a:t>
            </a:r>
          </a:p>
          <a:p>
            <a:r>
              <a:rPr lang="nl-NL" sz="2400" b="1" dirty="0" smtClean="0">
                <a:solidFill>
                  <a:schemeClr val="tx1"/>
                </a:solidFill>
              </a:rPr>
              <a:t>Aanvang 20:00 uur, einde 22:00 uur</a:t>
            </a:r>
          </a:p>
          <a:p>
            <a:r>
              <a:rPr lang="nl-NL" sz="2400" b="1" dirty="0" smtClean="0">
                <a:solidFill>
                  <a:schemeClr val="tx1"/>
                </a:solidFill>
              </a:rPr>
              <a:t>Zaal open om 19:30 uur</a:t>
            </a:r>
          </a:p>
          <a:p>
            <a:endParaRPr lang="nl-NL" sz="2400" b="1" dirty="0" smtClean="0">
              <a:solidFill>
                <a:schemeClr val="tx1"/>
              </a:solidFill>
            </a:endParaRPr>
          </a:p>
          <a:p>
            <a:endParaRPr lang="nl-NL" sz="800" b="1" dirty="0" smtClean="0">
              <a:solidFill>
                <a:schemeClr val="tx1"/>
              </a:solidFill>
            </a:endParaRPr>
          </a:p>
          <a:p>
            <a:pPr algn="l"/>
            <a:r>
              <a:rPr lang="nl-NL" sz="2400" b="1" dirty="0" smtClean="0">
                <a:solidFill>
                  <a:schemeClr val="tx1"/>
                </a:solidFill>
              </a:rPr>
              <a:t>13 jan.     Inleiding + Luc.1- 4: 13, </a:t>
            </a:r>
          </a:p>
          <a:p>
            <a:pPr algn="l"/>
            <a:r>
              <a:rPr lang="nl-NL" sz="2400" b="1" dirty="0" smtClean="0">
                <a:solidFill>
                  <a:schemeClr val="tx1"/>
                </a:solidFill>
              </a:rPr>
              <a:t>3 febr.   stukje herhaling + Luc.4: 14 – 9: 50, </a:t>
            </a:r>
            <a:r>
              <a:rPr lang="nl-NL" sz="2400" b="1" dirty="0">
                <a:solidFill>
                  <a:schemeClr val="tx1"/>
                </a:solidFill>
              </a:rPr>
              <a:t> </a:t>
            </a:r>
            <a:r>
              <a:rPr lang="nl-NL" sz="2400" b="1" dirty="0" smtClean="0">
                <a:solidFill>
                  <a:schemeClr val="tx1"/>
                </a:solidFill>
              </a:rPr>
              <a:t>     </a:t>
            </a:r>
            <a:r>
              <a:rPr lang="nl-NL" sz="2400" b="1" dirty="0" smtClean="0">
                <a:solidFill>
                  <a:schemeClr val="tx1"/>
                </a:solidFill>
                <a:sym typeface="Wingdings" panose="05000000000000000000" pitchFamily="2" charset="2"/>
              </a:rPr>
              <a:t> </a:t>
            </a:r>
            <a:r>
              <a:rPr lang="nl-NL" sz="2400" b="1" dirty="0" smtClean="0">
                <a:solidFill>
                  <a:schemeClr val="tx1"/>
                </a:solidFill>
              </a:rPr>
              <a:t>te Galilea</a:t>
            </a:r>
          </a:p>
          <a:p>
            <a:pPr algn="l"/>
            <a:r>
              <a:rPr lang="nl-NL" sz="2400" b="1" dirty="0" smtClean="0">
                <a:solidFill>
                  <a:schemeClr val="tx1"/>
                </a:solidFill>
              </a:rPr>
              <a:t>17 febr.   stukje herhaling, Luc.8: 4  </a:t>
            </a:r>
            <a:r>
              <a:rPr lang="nl-NL" sz="2400" b="1" dirty="0">
                <a:solidFill>
                  <a:schemeClr val="tx1"/>
                </a:solidFill>
              </a:rPr>
              <a:t>– 19: </a:t>
            </a:r>
            <a:r>
              <a:rPr lang="nl-NL" sz="2400" b="1" dirty="0" smtClean="0">
                <a:solidFill>
                  <a:schemeClr val="tx1"/>
                </a:solidFill>
              </a:rPr>
              <a:t>27,  </a:t>
            </a:r>
            <a:r>
              <a:rPr lang="nl-NL" sz="2400" b="1" dirty="0">
                <a:solidFill>
                  <a:schemeClr val="tx1"/>
                </a:solidFill>
              </a:rPr>
              <a:t> </a:t>
            </a:r>
            <a:r>
              <a:rPr lang="nl-NL" sz="2400" b="1" dirty="0" smtClean="0">
                <a:solidFill>
                  <a:schemeClr val="tx1"/>
                </a:solidFill>
              </a:rPr>
              <a:t>   </a:t>
            </a:r>
            <a:r>
              <a:rPr lang="nl-NL" sz="2400" b="1" dirty="0" smtClean="0">
                <a:solidFill>
                  <a:schemeClr val="tx1"/>
                </a:solidFill>
                <a:sym typeface="Wingdings" panose="05000000000000000000" pitchFamily="2" charset="2"/>
              </a:rPr>
              <a:t> </a:t>
            </a:r>
            <a:r>
              <a:rPr lang="nl-NL" sz="2400" b="1" dirty="0" smtClean="0">
                <a:solidFill>
                  <a:schemeClr val="tx1"/>
                </a:solidFill>
              </a:rPr>
              <a:t>naar Jeruzalem</a:t>
            </a:r>
          </a:p>
          <a:p>
            <a:pPr algn="l"/>
            <a:endParaRPr lang="nl-NL" sz="2400" b="1" dirty="0" smtClean="0">
              <a:solidFill>
                <a:schemeClr val="tx1"/>
              </a:solidFill>
            </a:endParaRPr>
          </a:p>
          <a:p>
            <a:pPr algn="l"/>
            <a:r>
              <a:rPr lang="nl-NL" sz="2400" b="1" u="sng" dirty="0" smtClean="0">
                <a:solidFill>
                  <a:srgbClr val="FF0000"/>
                </a:solidFill>
              </a:rPr>
              <a:t>2 maart   stukje herhaling + Luc.19: 28 – eind    </a:t>
            </a:r>
            <a:r>
              <a:rPr lang="nl-NL" sz="2400" b="1" u="sng" dirty="0" smtClean="0">
                <a:solidFill>
                  <a:srgbClr val="FF0000"/>
                </a:solidFill>
                <a:sym typeface="Wingdings" panose="05000000000000000000" pitchFamily="2" charset="2"/>
              </a:rPr>
              <a:t> in Jeruzalem</a:t>
            </a:r>
          </a:p>
        </p:txBody>
      </p:sp>
      <p:pic>
        <p:nvPicPr>
          <p:cNvPr id="1029" name="Picture 5" descr="dehoeksteen.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88640"/>
            <a:ext cx="3323446" cy="1296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44298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427984" y="116632"/>
            <a:ext cx="4392488" cy="936104"/>
          </a:xfrm>
        </p:spPr>
        <p:txBody>
          <a:bodyPr>
            <a:normAutofit/>
          </a:bodyPr>
          <a:lstStyle/>
          <a:p>
            <a:pPr algn="r"/>
            <a:r>
              <a:rPr lang="nl-NL" sz="3600" b="1" dirty="0" smtClean="0">
                <a:solidFill>
                  <a:srgbClr val="FF0000"/>
                </a:solidFill>
              </a:rPr>
              <a:t>Het Lucas Evangelie</a:t>
            </a:r>
            <a:endParaRPr lang="nl-NL" sz="3600" b="1" dirty="0">
              <a:solidFill>
                <a:srgbClr val="FF0000"/>
              </a:solidFill>
            </a:endParaRPr>
          </a:p>
        </p:txBody>
      </p:sp>
      <p:sp>
        <p:nvSpPr>
          <p:cNvPr id="3" name="Ondertitel 2"/>
          <p:cNvSpPr>
            <a:spLocks noGrp="1"/>
          </p:cNvSpPr>
          <p:nvPr>
            <p:ph type="subTitle" idx="1"/>
          </p:nvPr>
        </p:nvSpPr>
        <p:spPr>
          <a:xfrm>
            <a:off x="251520" y="980728"/>
            <a:ext cx="8712968" cy="5688632"/>
          </a:xfrm>
        </p:spPr>
        <p:txBody>
          <a:bodyPr>
            <a:normAutofit fontScale="92500" lnSpcReduction="20000"/>
          </a:bodyPr>
          <a:lstStyle/>
          <a:p>
            <a:r>
              <a:rPr lang="nl-NL" sz="2400" b="1" dirty="0" smtClean="0">
                <a:solidFill>
                  <a:srgbClr val="FF0000"/>
                </a:solidFill>
              </a:rPr>
              <a:t>Portret van Jezus: Lucas beschrijft chronologisch en betrouwbaar,</a:t>
            </a:r>
          </a:p>
          <a:p>
            <a:r>
              <a:rPr lang="nl-NL" sz="2400" b="1" dirty="0" err="1" smtClean="0">
                <a:solidFill>
                  <a:schemeClr val="tx1"/>
                </a:solidFill>
              </a:rPr>
              <a:t>mn</a:t>
            </a:r>
            <a:r>
              <a:rPr lang="nl-NL" sz="2400" b="1" dirty="0" smtClean="0">
                <a:solidFill>
                  <a:schemeClr val="tx1"/>
                </a:solidFill>
              </a:rPr>
              <a:t>. geschreven voor de niet-Israëli (volken)</a:t>
            </a:r>
          </a:p>
          <a:p>
            <a:endParaRPr lang="nl-NL" sz="1000" b="1" dirty="0" smtClean="0">
              <a:solidFill>
                <a:schemeClr val="tx1"/>
              </a:solidFill>
            </a:endParaRPr>
          </a:p>
          <a:p>
            <a:r>
              <a:rPr lang="nl-NL" sz="2400" b="1" dirty="0" smtClean="0">
                <a:solidFill>
                  <a:srgbClr val="FF0000"/>
                </a:solidFill>
              </a:rPr>
              <a:t>Méér dan een profeet: de Zoon van God en Zoon des mensen</a:t>
            </a:r>
          </a:p>
          <a:p>
            <a:r>
              <a:rPr lang="nl-NL" sz="2400" b="1" dirty="0" smtClean="0">
                <a:solidFill>
                  <a:srgbClr val="FF0000"/>
                </a:solidFill>
              </a:rPr>
              <a:t>Luc. 3: 23-38 </a:t>
            </a:r>
            <a:r>
              <a:rPr lang="nl-NL" sz="2400" b="1" dirty="0" smtClean="0">
                <a:solidFill>
                  <a:schemeClr val="tx1"/>
                </a:solidFill>
              </a:rPr>
              <a:t>geslachtsregister Davids-, Abrahams-, </a:t>
            </a:r>
            <a:r>
              <a:rPr lang="nl-NL" sz="2400" b="1" i="1" dirty="0" smtClean="0">
                <a:solidFill>
                  <a:schemeClr val="tx1"/>
                </a:solidFill>
              </a:rPr>
              <a:t>Adamszoon en Zoon van God:  </a:t>
            </a:r>
          </a:p>
          <a:p>
            <a:r>
              <a:rPr lang="nl-NL" sz="2400" b="1" dirty="0" smtClean="0">
                <a:solidFill>
                  <a:schemeClr val="tx1"/>
                </a:solidFill>
              </a:rPr>
              <a:t>(Verg.Matt.1: 1-17, Joh.1, 20: 30-31)</a:t>
            </a:r>
          </a:p>
          <a:p>
            <a:r>
              <a:rPr lang="nl-NL" sz="2400" b="1" dirty="0" smtClean="0">
                <a:solidFill>
                  <a:schemeClr val="tx1"/>
                </a:solidFill>
              </a:rPr>
              <a:t>Ex.4: 22 volk Israël en Matt.2: 15, 2 Sam.7: 13-14 en Ps.2, </a:t>
            </a:r>
            <a:r>
              <a:rPr lang="nl-NL" sz="2400" b="1" dirty="0" smtClean="0">
                <a:solidFill>
                  <a:schemeClr val="tx1"/>
                </a:solidFill>
              </a:rPr>
              <a:t>Hebr.1:5</a:t>
            </a:r>
            <a:endParaRPr lang="nl-NL" sz="1000" b="1" dirty="0" smtClean="0">
              <a:solidFill>
                <a:schemeClr val="tx1"/>
              </a:solidFill>
            </a:endParaRPr>
          </a:p>
          <a:p>
            <a:r>
              <a:rPr lang="nl-NL" sz="2400" b="1" dirty="0" smtClean="0">
                <a:solidFill>
                  <a:srgbClr val="FF0000"/>
                </a:solidFill>
              </a:rPr>
              <a:t>De </a:t>
            </a:r>
            <a:r>
              <a:rPr lang="nl-NL" sz="2400" b="1" dirty="0" smtClean="0">
                <a:solidFill>
                  <a:srgbClr val="FF0000"/>
                </a:solidFill>
              </a:rPr>
              <a:t>Messias, de Koningszoon </a:t>
            </a:r>
          </a:p>
          <a:p>
            <a:r>
              <a:rPr lang="nl-NL" sz="2400" b="1" dirty="0">
                <a:solidFill>
                  <a:srgbClr val="FF0000"/>
                </a:solidFill>
              </a:rPr>
              <a:t>D</a:t>
            </a:r>
            <a:r>
              <a:rPr lang="nl-NL" sz="2400" b="1" dirty="0" smtClean="0">
                <a:solidFill>
                  <a:srgbClr val="FF0000"/>
                </a:solidFill>
              </a:rPr>
              <a:t>ie bevrijding komt brengen voor Israël   </a:t>
            </a:r>
            <a:r>
              <a:rPr lang="nl-NL" sz="2400" b="1" dirty="0" err="1" smtClean="0">
                <a:solidFill>
                  <a:srgbClr val="FF0000"/>
                </a:solidFill>
              </a:rPr>
              <a:t>èn</a:t>
            </a:r>
            <a:r>
              <a:rPr lang="nl-NL" sz="2400" b="1" dirty="0" smtClean="0">
                <a:solidFill>
                  <a:srgbClr val="FF0000"/>
                </a:solidFill>
              </a:rPr>
              <a:t>   heil voor de volken! </a:t>
            </a:r>
          </a:p>
          <a:p>
            <a:r>
              <a:rPr lang="nl-NL" sz="2400" b="1" dirty="0" smtClean="0">
                <a:solidFill>
                  <a:srgbClr val="FF0000"/>
                </a:solidFill>
              </a:rPr>
              <a:t>Gen.12: 3b </a:t>
            </a:r>
            <a:r>
              <a:rPr lang="nl-NL" sz="2400" b="1" dirty="0" smtClean="0">
                <a:solidFill>
                  <a:schemeClr val="tx1"/>
                </a:solidFill>
              </a:rPr>
              <a:t>wordt maximaal verwerkelijkt in de Messias van Israël!</a:t>
            </a:r>
          </a:p>
          <a:p>
            <a:r>
              <a:rPr lang="nl-NL" sz="2400" b="1" dirty="0" smtClean="0">
                <a:solidFill>
                  <a:schemeClr val="tx1"/>
                </a:solidFill>
              </a:rPr>
              <a:t>Lucas betrekt de niet-Israëli, de volken, er volledig bij, </a:t>
            </a:r>
            <a:r>
              <a:rPr lang="nl-NL" sz="2400" b="1" dirty="0" smtClean="0">
                <a:solidFill>
                  <a:srgbClr val="FF0000"/>
                </a:solidFill>
              </a:rPr>
              <a:t>Ef.2: </a:t>
            </a:r>
            <a:r>
              <a:rPr lang="nl-NL" sz="2400" b="1" dirty="0" smtClean="0">
                <a:solidFill>
                  <a:srgbClr val="FF0000"/>
                </a:solidFill>
              </a:rPr>
              <a:t>19-20</a:t>
            </a:r>
          </a:p>
          <a:p>
            <a:r>
              <a:rPr lang="nl-NL" sz="2400" b="1" dirty="0" smtClean="0">
                <a:solidFill>
                  <a:srgbClr val="FF0000"/>
                </a:solidFill>
              </a:rPr>
              <a:t>De verwerkelijking van de Koningszoon komt nog 2 Sam.7, Luc.1:32</a:t>
            </a:r>
            <a:endParaRPr lang="nl-NL" sz="2400" b="1" dirty="0" smtClean="0">
              <a:solidFill>
                <a:srgbClr val="FF0000"/>
              </a:solidFill>
            </a:endParaRPr>
          </a:p>
          <a:p>
            <a:endParaRPr lang="nl-NL" sz="1000" b="1" dirty="0" smtClean="0">
              <a:solidFill>
                <a:srgbClr val="FF0000"/>
              </a:solidFill>
            </a:endParaRPr>
          </a:p>
          <a:p>
            <a:r>
              <a:rPr lang="nl-NL" sz="2400" b="1" dirty="0" smtClean="0">
                <a:solidFill>
                  <a:srgbClr val="FF0000"/>
                </a:solidFill>
              </a:rPr>
              <a:t>Oproep aan de hoorder / lezer</a:t>
            </a:r>
            <a:r>
              <a:rPr lang="nl-NL" sz="2400" b="1" dirty="0">
                <a:solidFill>
                  <a:srgbClr val="FF0000"/>
                </a:solidFill>
              </a:rPr>
              <a:t> </a:t>
            </a:r>
            <a:r>
              <a:rPr lang="nl-NL" sz="2400" b="1" dirty="0" smtClean="0">
                <a:solidFill>
                  <a:srgbClr val="FF0000"/>
                </a:solidFill>
                <a:sym typeface="Wingdings" panose="05000000000000000000" pitchFamily="2" charset="2"/>
              </a:rPr>
              <a:t></a:t>
            </a:r>
            <a:r>
              <a:rPr lang="nl-NL" sz="2400" b="1" dirty="0" smtClean="0">
                <a:solidFill>
                  <a:srgbClr val="FF0000"/>
                </a:solidFill>
              </a:rPr>
              <a:t> Lucas.24: 19 </a:t>
            </a:r>
          </a:p>
          <a:p>
            <a:r>
              <a:rPr lang="nl-NL" sz="2400" b="1" dirty="0" smtClean="0">
                <a:solidFill>
                  <a:schemeClr val="tx1"/>
                </a:solidFill>
              </a:rPr>
              <a:t>Laat je overtuigen door Zijn boodschap en volg deze Jezus in levensstijl </a:t>
            </a:r>
            <a:endParaRPr lang="nl-NL" sz="2400" b="1" dirty="0" smtClean="0">
              <a:solidFill>
                <a:srgbClr val="FF0000"/>
              </a:solidFill>
            </a:endParaRPr>
          </a:p>
          <a:p>
            <a:endParaRPr lang="nl-NL" sz="900" b="1" dirty="0" smtClean="0">
              <a:solidFill>
                <a:srgbClr val="FF0000"/>
              </a:solidFill>
            </a:endParaRPr>
          </a:p>
          <a:p>
            <a:r>
              <a:rPr lang="nl-NL" sz="2400" b="1" dirty="0" smtClean="0">
                <a:solidFill>
                  <a:srgbClr val="FF0000"/>
                </a:solidFill>
              </a:rPr>
              <a:t>Vorige keer t/m Luc.7 gekomen:  </a:t>
            </a:r>
            <a:r>
              <a:rPr lang="nl-NL" sz="2400" b="1" u="sng" dirty="0" smtClean="0">
                <a:solidFill>
                  <a:srgbClr val="FF0000"/>
                </a:solidFill>
              </a:rPr>
              <a:t>Luc.7 </a:t>
            </a:r>
            <a:r>
              <a:rPr lang="nl-NL" sz="2400" b="1" u="sng" dirty="0">
                <a:solidFill>
                  <a:srgbClr val="FF0000"/>
                </a:solidFill>
              </a:rPr>
              <a:t>- 8: 3</a:t>
            </a:r>
            <a:r>
              <a:rPr lang="nl-NL" sz="2400" b="1" dirty="0">
                <a:solidFill>
                  <a:schemeClr val="tx1"/>
                </a:solidFill>
              </a:rPr>
              <a:t> </a:t>
            </a:r>
            <a:r>
              <a:rPr lang="nl-NL" sz="2400" b="1" dirty="0">
                <a:solidFill>
                  <a:srgbClr val="FF0000"/>
                </a:solidFill>
              </a:rPr>
              <a:t>een </a:t>
            </a:r>
            <a:r>
              <a:rPr lang="nl-NL" sz="2400" b="1" dirty="0" smtClean="0">
                <a:solidFill>
                  <a:srgbClr val="FF0000"/>
                </a:solidFill>
              </a:rPr>
              <a:t>heiden (Romeinse Hoofdman, </a:t>
            </a:r>
            <a:r>
              <a:rPr lang="nl-NL" sz="2400" b="1" dirty="0">
                <a:solidFill>
                  <a:srgbClr val="FF0000"/>
                </a:solidFill>
              </a:rPr>
              <a:t>weduwe met één zoon, een zondares, dienende vrouwen</a:t>
            </a:r>
          </a:p>
          <a:p>
            <a:endParaRPr lang="nl-NL" sz="2400" dirty="0" smtClean="0">
              <a:solidFill>
                <a:srgbClr val="FF0000"/>
              </a:solidFill>
            </a:endParaRPr>
          </a:p>
          <a:p>
            <a:endParaRPr lang="nl-NL" sz="2400" b="1" dirty="0" smtClean="0">
              <a:solidFill>
                <a:schemeClr val="tx1"/>
              </a:solidFill>
              <a:sym typeface="Wingdings" panose="05000000000000000000" pitchFamily="2" charset="2"/>
            </a:endParaRPr>
          </a:p>
        </p:txBody>
      </p:sp>
      <p:pic>
        <p:nvPicPr>
          <p:cNvPr id="1029" name="Picture 5" descr="dehoeksteen.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50" y="116632"/>
            <a:ext cx="3323446" cy="1080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38121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995936" y="44625"/>
            <a:ext cx="4824536" cy="936104"/>
          </a:xfrm>
        </p:spPr>
        <p:txBody>
          <a:bodyPr>
            <a:noAutofit/>
          </a:bodyPr>
          <a:lstStyle/>
          <a:p>
            <a:pPr algn="r"/>
            <a:r>
              <a:rPr lang="nl-NL" sz="2800" b="1" dirty="0" smtClean="0">
                <a:solidFill>
                  <a:srgbClr val="FF0000"/>
                </a:solidFill>
              </a:rPr>
              <a:t>Luc.8: 4 - 56</a:t>
            </a:r>
            <a:br>
              <a:rPr lang="nl-NL" sz="2800" b="1" dirty="0" smtClean="0">
                <a:solidFill>
                  <a:srgbClr val="FF0000"/>
                </a:solidFill>
              </a:rPr>
            </a:br>
            <a:r>
              <a:rPr lang="nl-NL" sz="2800" b="1" dirty="0" smtClean="0">
                <a:solidFill>
                  <a:srgbClr val="FF0000"/>
                </a:solidFill>
              </a:rPr>
              <a:t>Jezus in Galilea en Judea</a:t>
            </a:r>
            <a:endParaRPr lang="nl-NL" sz="2800" b="1" dirty="0">
              <a:solidFill>
                <a:srgbClr val="FF0000"/>
              </a:solidFill>
            </a:endParaRPr>
          </a:p>
        </p:txBody>
      </p:sp>
      <p:sp>
        <p:nvSpPr>
          <p:cNvPr id="3" name="Ondertitel 2"/>
          <p:cNvSpPr>
            <a:spLocks noGrp="1"/>
          </p:cNvSpPr>
          <p:nvPr>
            <p:ph type="subTitle" idx="1"/>
          </p:nvPr>
        </p:nvSpPr>
        <p:spPr>
          <a:xfrm>
            <a:off x="179512" y="908720"/>
            <a:ext cx="8712968" cy="5760640"/>
          </a:xfrm>
        </p:spPr>
        <p:txBody>
          <a:bodyPr>
            <a:normAutofit fontScale="85000" lnSpcReduction="10000"/>
          </a:bodyPr>
          <a:lstStyle/>
          <a:p>
            <a:pPr algn="l"/>
            <a:r>
              <a:rPr lang="nl-NL" sz="2300" b="1" u="sng" dirty="0" smtClean="0">
                <a:solidFill>
                  <a:srgbClr val="FF0000"/>
                </a:solidFill>
              </a:rPr>
              <a:t>Lucas 8: 4-56 </a:t>
            </a:r>
            <a:r>
              <a:rPr lang="nl-NL" sz="2300" b="1" u="sng" dirty="0" smtClean="0">
                <a:solidFill>
                  <a:schemeClr val="tx1"/>
                </a:solidFill>
              </a:rPr>
              <a:t>| ‘t Woord horen en </a:t>
            </a:r>
            <a:r>
              <a:rPr lang="nl-NL" sz="2300" b="1" u="sng" dirty="0" smtClean="0">
                <a:solidFill>
                  <a:schemeClr val="tx1"/>
                </a:solidFill>
              </a:rPr>
              <a:t>4 reacties </a:t>
            </a:r>
            <a:r>
              <a:rPr lang="nl-NL" sz="2300" b="1" u="sng" dirty="0" smtClean="0">
                <a:solidFill>
                  <a:schemeClr val="tx1"/>
                </a:solidFill>
              </a:rPr>
              <a:t>op het </a:t>
            </a:r>
            <a:r>
              <a:rPr lang="nl-NL" sz="2300" b="1" u="sng" dirty="0" smtClean="0">
                <a:solidFill>
                  <a:schemeClr val="tx1"/>
                </a:solidFill>
              </a:rPr>
              <a:t>‘zaaien’, </a:t>
            </a:r>
            <a:r>
              <a:rPr lang="nl-NL" sz="2300" b="1" u="sng" dirty="0" smtClean="0">
                <a:solidFill>
                  <a:schemeClr val="tx1"/>
                </a:solidFill>
              </a:rPr>
              <a:t>Zijn autoriteit</a:t>
            </a:r>
          </a:p>
          <a:p>
            <a:pPr algn="l"/>
            <a:r>
              <a:rPr lang="nl-NL" sz="2300" b="1" dirty="0" smtClean="0">
                <a:solidFill>
                  <a:schemeClr val="tx1"/>
                </a:solidFill>
              </a:rPr>
              <a:t>Verg.Marc.4: 33-34 </a:t>
            </a:r>
            <a:r>
              <a:rPr lang="nl-NL" sz="2300" b="1" dirty="0" smtClean="0">
                <a:solidFill>
                  <a:srgbClr val="FF0000"/>
                </a:solidFill>
              </a:rPr>
              <a:t>gelijkenissen</a:t>
            </a:r>
            <a:r>
              <a:rPr lang="nl-NL" sz="2300" b="1" dirty="0" smtClean="0">
                <a:solidFill>
                  <a:schemeClr val="tx1"/>
                </a:solidFill>
              </a:rPr>
              <a:t> tot het volk, </a:t>
            </a:r>
            <a:r>
              <a:rPr lang="nl-NL" sz="2300" b="1" dirty="0" smtClean="0">
                <a:solidFill>
                  <a:srgbClr val="FF0000"/>
                </a:solidFill>
              </a:rPr>
              <a:t>uitleg</a:t>
            </a:r>
            <a:r>
              <a:rPr lang="nl-NL" sz="2300" b="1" dirty="0" smtClean="0">
                <a:solidFill>
                  <a:schemeClr val="tx1"/>
                </a:solidFill>
              </a:rPr>
              <a:t> aan discipelen, zie ook Matt.13: 10-17 de reden waarom Jezus in gelijkenissen sprak…. </a:t>
            </a:r>
            <a:r>
              <a:rPr lang="nl-NL" sz="2300" b="1" dirty="0" smtClean="0">
                <a:solidFill>
                  <a:srgbClr val="FF0000"/>
                </a:solidFill>
              </a:rPr>
              <a:t>Wie wil horen?</a:t>
            </a:r>
          </a:p>
          <a:p>
            <a:pPr algn="l"/>
            <a:r>
              <a:rPr lang="nl-NL" sz="2300" b="1" dirty="0" smtClean="0">
                <a:solidFill>
                  <a:srgbClr val="FF0000"/>
                </a:solidFill>
              </a:rPr>
              <a:t>H.8</a:t>
            </a:r>
            <a:r>
              <a:rPr lang="nl-NL" sz="2300" b="1" dirty="0" smtClean="0">
                <a:solidFill>
                  <a:srgbClr val="FF0000"/>
                </a:solidFill>
              </a:rPr>
              <a:t>: 8 +15 </a:t>
            </a:r>
            <a:r>
              <a:rPr lang="nl-NL" sz="2300" b="1" dirty="0" smtClean="0">
                <a:solidFill>
                  <a:schemeClr val="tx1"/>
                </a:solidFill>
              </a:rPr>
              <a:t>De juiste reactie op Jezus, </a:t>
            </a:r>
            <a:r>
              <a:rPr lang="nl-NL" sz="2300" b="1" dirty="0" smtClean="0">
                <a:solidFill>
                  <a:srgbClr val="FF0000"/>
                </a:solidFill>
              </a:rPr>
              <a:t>Hij spreekt in gelijkenissen </a:t>
            </a:r>
          </a:p>
          <a:p>
            <a:pPr algn="l"/>
            <a:r>
              <a:rPr lang="nl-NL" sz="2300" b="1" dirty="0">
                <a:solidFill>
                  <a:srgbClr val="FF0000"/>
                </a:solidFill>
                <a:sym typeface="Wingdings" panose="05000000000000000000" pitchFamily="2" charset="2"/>
              </a:rPr>
              <a:t>	</a:t>
            </a:r>
            <a:r>
              <a:rPr lang="nl-NL" sz="2300" b="1" dirty="0" smtClean="0">
                <a:solidFill>
                  <a:schemeClr val="tx1"/>
                </a:solidFill>
                <a:sym typeface="Wingdings" panose="05000000000000000000" pitchFamily="2" charset="2"/>
              </a:rPr>
              <a:t> V</a:t>
            </a:r>
            <a:r>
              <a:rPr lang="nl-NL" sz="2300" b="1" dirty="0" smtClean="0">
                <a:solidFill>
                  <a:schemeClr val="tx1"/>
                </a:solidFill>
              </a:rPr>
              <a:t>erg.Matt.13 </a:t>
            </a:r>
            <a:r>
              <a:rPr lang="nl-NL" sz="2300" b="1" dirty="0" smtClean="0">
                <a:solidFill>
                  <a:schemeClr val="tx1"/>
                </a:solidFill>
                <a:sym typeface="Wingdings" panose="05000000000000000000" pitchFamily="2" charset="2"/>
              </a:rPr>
              <a:t> </a:t>
            </a:r>
            <a:r>
              <a:rPr lang="nl-NL" sz="2300" b="1" dirty="0" smtClean="0">
                <a:solidFill>
                  <a:schemeClr val="tx1"/>
                </a:solidFill>
              </a:rPr>
              <a:t>4 soorten ‘bodem’, 4 soorten mensen/ontvangers  </a:t>
            </a:r>
          </a:p>
          <a:p>
            <a:pPr algn="l"/>
            <a:r>
              <a:rPr lang="nl-NL" sz="2300" b="1" dirty="0" smtClean="0">
                <a:solidFill>
                  <a:schemeClr val="tx1"/>
                </a:solidFill>
              </a:rPr>
              <a:t>	</a:t>
            </a:r>
            <a:r>
              <a:rPr lang="nl-NL" sz="2300" b="1" dirty="0" smtClean="0">
                <a:solidFill>
                  <a:schemeClr val="tx1"/>
                </a:solidFill>
                <a:sym typeface="Wingdings" panose="05000000000000000000" pitchFamily="2" charset="2"/>
              </a:rPr>
              <a:t> </a:t>
            </a:r>
            <a:r>
              <a:rPr lang="nl-NL" sz="2300" b="1" dirty="0" smtClean="0">
                <a:solidFill>
                  <a:schemeClr val="tx1"/>
                </a:solidFill>
              </a:rPr>
              <a:t>Resultaat </a:t>
            </a:r>
            <a:r>
              <a:rPr lang="nl-NL" sz="2300" b="1" dirty="0" smtClean="0">
                <a:solidFill>
                  <a:schemeClr val="tx1"/>
                </a:solidFill>
              </a:rPr>
              <a:t>bij</a:t>
            </a:r>
            <a:r>
              <a:rPr lang="nl-NL" sz="2300" b="1" dirty="0" smtClean="0">
                <a:solidFill>
                  <a:schemeClr val="tx1"/>
                </a:solidFill>
              </a:rPr>
              <a:t> </a:t>
            </a:r>
            <a:r>
              <a:rPr lang="nl-NL" sz="2300" b="1" dirty="0" smtClean="0">
                <a:solidFill>
                  <a:schemeClr val="tx1"/>
                </a:solidFill>
              </a:rPr>
              <a:t>de </a:t>
            </a:r>
            <a:r>
              <a:rPr lang="nl-NL" sz="2300" b="1" dirty="0" smtClean="0">
                <a:solidFill>
                  <a:schemeClr val="tx1"/>
                </a:solidFill>
              </a:rPr>
              <a:t>ontvanger: Het ware horen brengt vrucht vs.18a       </a:t>
            </a:r>
            <a:endParaRPr lang="nl-NL" sz="2300" b="1" dirty="0" smtClean="0">
              <a:solidFill>
                <a:schemeClr val="tx1"/>
              </a:solidFill>
            </a:endParaRPr>
          </a:p>
          <a:p>
            <a:pPr algn="l"/>
            <a:r>
              <a:rPr lang="nl-NL" sz="2300" b="1" i="1" u="sng" dirty="0" smtClean="0">
                <a:solidFill>
                  <a:srgbClr val="FF0000"/>
                </a:solidFill>
              </a:rPr>
              <a:t>Mijn gebed: </a:t>
            </a:r>
            <a:r>
              <a:rPr lang="nl-NL" sz="2300" b="1" i="1" dirty="0" smtClean="0">
                <a:solidFill>
                  <a:srgbClr val="FF0000"/>
                </a:solidFill>
              </a:rPr>
              <a:t>Heer ik wil goede grond worden/zijn, ik wil </a:t>
            </a:r>
            <a:r>
              <a:rPr lang="nl-NL" sz="2300" b="1" i="1" dirty="0" err="1" smtClean="0">
                <a:solidFill>
                  <a:srgbClr val="FF0000"/>
                </a:solidFill>
              </a:rPr>
              <a:t>vruchtdragen</a:t>
            </a:r>
            <a:r>
              <a:rPr lang="nl-NL" sz="2300" b="1" i="1" dirty="0" smtClean="0">
                <a:solidFill>
                  <a:srgbClr val="FF0000"/>
                </a:solidFill>
              </a:rPr>
              <a:t> voor U!  </a:t>
            </a:r>
          </a:p>
          <a:p>
            <a:pPr algn="l"/>
            <a:r>
              <a:rPr lang="nl-NL" sz="2300" b="1" dirty="0" smtClean="0">
                <a:solidFill>
                  <a:srgbClr val="FF0000"/>
                </a:solidFill>
              </a:rPr>
              <a:t>Matt</a:t>
            </a:r>
            <a:r>
              <a:rPr lang="nl-NL" sz="2300" b="1" dirty="0" smtClean="0">
                <a:solidFill>
                  <a:srgbClr val="FF0000"/>
                </a:solidFill>
              </a:rPr>
              <a:t>.13: </a:t>
            </a:r>
            <a:r>
              <a:rPr lang="nl-NL" sz="2300" b="1" dirty="0">
                <a:solidFill>
                  <a:srgbClr val="FF0000"/>
                </a:solidFill>
              </a:rPr>
              <a:t>35, </a:t>
            </a:r>
            <a:r>
              <a:rPr lang="nl-NL" sz="2300" b="1" u="sng" dirty="0">
                <a:solidFill>
                  <a:srgbClr val="FF0000"/>
                </a:solidFill>
              </a:rPr>
              <a:t>Ps.78: 2</a:t>
            </a:r>
            <a:r>
              <a:rPr lang="nl-NL" sz="2300" b="1" dirty="0">
                <a:solidFill>
                  <a:srgbClr val="FF0000"/>
                </a:solidFill>
              </a:rPr>
              <a:t>  </a:t>
            </a:r>
            <a:r>
              <a:rPr lang="nl-NL" sz="2300" b="1" dirty="0">
                <a:solidFill>
                  <a:schemeClr val="tx1"/>
                </a:solidFill>
              </a:rPr>
              <a:t>“Ik wil Mijn mond tot een spreuk open doen, ik wil aloude verborgenheden verkondigen”  Zie ook </a:t>
            </a:r>
            <a:r>
              <a:rPr lang="nl-NL" sz="2300" b="1" u="sng" dirty="0">
                <a:solidFill>
                  <a:srgbClr val="FF0000"/>
                </a:solidFill>
              </a:rPr>
              <a:t>Jes.6: 9 </a:t>
            </a:r>
            <a:r>
              <a:rPr lang="nl-NL" sz="2300" b="1" dirty="0">
                <a:solidFill>
                  <a:schemeClr val="tx1"/>
                </a:solidFill>
              </a:rPr>
              <a:t>Dit volk hoort wel, maar verstaat niet, ze zien wel, maar merken niet op! </a:t>
            </a:r>
            <a:endParaRPr lang="nl-NL" sz="2300" b="1" dirty="0" smtClean="0">
              <a:solidFill>
                <a:schemeClr val="tx1"/>
              </a:solidFill>
            </a:endParaRPr>
          </a:p>
          <a:p>
            <a:pPr algn="l"/>
            <a:r>
              <a:rPr lang="nl-NL" sz="1400" b="1" dirty="0" smtClean="0">
                <a:hlinkClick r:id="rId2"/>
              </a:rPr>
              <a:t>www.bijbelaantekeningen.nl/blog/2011/11/06/de-gelijkenissen-van-jezus</a:t>
            </a:r>
            <a:endParaRPr lang="nl-NL" sz="1400" b="1" dirty="0">
              <a:solidFill>
                <a:schemeClr val="tx1"/>
              </a:solidFill>
            </a:endParaRPr>
          </a:p>
          <a:p>
            <a:pPr algn="l"/>
            <a:r>
              <a:rPr lang="nl-NL" sz="2400" b="1" dirty="0" smtClean="0">
                <a:solidFill>
                  <a:srgbClr val="FF0000"/>
                </a:solidFill>
              </a:rPr>
              <a:t>Luc.8: 19-21 Jezus’ familie?, </a:t>
            </a:r>
            <a:r>
              <a:rPr lang="nl-NL" sz="2400" b="1" dirty="0" smtClean="0">
                <a:solidFill>
                  <a:schemeClr val="tx1"/>
                </a:solidFill>
              </a:rPr>
              <a:t>zie Marc.3: 31-35, 6: 1-6   (4 broers en .. zusters)</a:t>
            </a:r>
          </a:p>
          <a:p>
            <a:pPr algn="l"/>
            <a:r>
              <a:rPr lang="nl-NL" sz="2400" b="1" dirty="0" smtClean="0">
                <a:solidFill>
                  <a:srgbClr val="FF0000"/>
                </a:solidFill>
              </a:rPr>
              <a:t>H.8: 22-56 </a:t>
            </a:r>
            <a:r>
              <a:rPr lang="nl-NL" sz="2400" b="1" dirty="0" smtClean="0">
                <a:solidFill>
                  <a:schemeClr val="tx1"/>
                </a:solidFill>
              </a:rPr>
              <a:t>Opnieuw Jezus’ macht en autoriteit, Heer over de schepping, </a:t>
            </a:r>
            <a:r>
              <a:rPr lang="nl-NL" sz="2400" b="1" u="sng" dirty="0" smtClean="0">
                <a:solidFill>
                  <a:srgbClr val="FF0000"/>
                </a:solidFill>
              </a:rPr>
              <a:t>als Schepper</a:t>
            </a:r>
            <a:r>
              <a:rPr lang="nl-NL" sz="2400" b="1" dirty="0" smtClean="0">
                <a:solidFill>
                  <a:schemeClr val="tx1"/>
                </a:solidFill>
              </a:rPr>
              <a:t>, en over ziekten, hoe ontroerend de </a:t>
            </a:r>
            <a:r>
              <a:rPr lang="nl-NL" sz="2400" b="1" dirty="0" smtClean="0">
                <a:solidFill>
                  <a:srgbClr val="FF0000"/>
                </a:solidFill>
              </a:rPr>
              <a:t>dochter van Jairus </a:t>
            </a:r>
            <a:r>
              <a:rPr lang="nl-NL" sz="2400" b="1" dirty="0" smtClean="0">
                <a:solidFill>
                  <a:schemeClr val="tx1"/>
                </a:solidFill>
              </a:rPr>
              <a:t>en </a:t>
            </a:r>
            <a:r>
              <a:rPr lang="nl-NL" sz="2400" b="1" dirty="0" smtClean="0">
                <a:solidFill>
                  <a:srgbClr val="FF0000"/>
                </a:solidFill>
              </a:rPr>
              <a:t>‘een vrouw’!</a:t>
            </a:r>
            <a:endParaRPr lang="nl-NL" sz="2400" b="1" u="sng" dirty="0" smtClean="0">
              <a:solidFill>
                <a:srgbClr val="FF0000"/>
              </a:solidFill>
            </a:endParaRPr>
          </a:p>
          <a:p>
            <a:pPr algn="l"/>
            <a:r>
              <a:rPr lang="nl-NL" sz="2400" b="1" u="sng" dirty="0">
                <a:solidFill>
                  <a:schemeClr val="tx1"/>
                </a:solidFill>
              </a:rPr>
              <a:t>M</a:t>
            </a:r>
            <a:r>
              <a:rPr lang="nl-NL" sz="2400" b="1" u="sng" dirty="0" smtClean="0">
                <a:solidFill>
                  <a:schemeClr val="tx1"/>
                </a:solidFill>
              </a:rPr>
              <a:t>acht over de storm, macht over boze geesten, die Hem Zoon des Allerhoogste noemen!, macht over de ziekten en de dood</a:t>
            </a:r>
          </a:p>
          <a:p>
            <a:pPr algn="l"/>
            <a:r>
              <a:rPr lang="nl-NL" sz="2400" b="1" u="sng" dirty="0" smtClean="0">
                <a:solidFill>
                  <a:schemeClr val="tx1"/>
                </a:solidFill>
              </a:rPr>
              <a:t>Gods </a:t>
            </a:r>
            <a:r>
              <a:rPr lang="nl-NL" sz="2400" b="1" u="sng" dirty="0" smtClean="0">
                <a:solidFill>
                  <a:schemeClr val="tx1"/>
                </a:solidFill>
              </a:rPr>
              <a:t>eigenschappen: </a:t>
            </a:r>
            <a:r>
              <a:rPr lang="nl-NL" sz="2400" b="1" dirty="0" smtClean="0">
                <a:solidFill>
                  <a:schemeClr val="tx1"/>
                </a:solidFill>
              </a:rPr>
              <a:t>Almachtig, Alwetend en Alomtegenwoordig;   </a:t>
            </a:r>
            <a:r>
              <a:rPr lang="nl-NL" sz="2400" b="1" dirty="0" smtClean="0">
                <a:solidFill>
                  <a:schemeClr val="tx1"/>
                </a:solidFill>
              </a:rPr>
              <a:t>                     </a:t>
            </a:r>
            <a:r>
              <a:rPr lang="nl-NL" sz="2400" b="1" dirty="0" smtClean="0">
                <a:solidFill>
                  <a:schemeClr val="tx1"/>
                </a:solidFill>
              </a:rPr>
              <a:t>Liefde, Licht en Leven; 	Heilig, Barmhartig, Rechtvaardig, Eeuwig</a:t>
            </a:r>
          </a:p>
          <a:p>
            <a:pPr algn="l"/>
            <a:endParaRPr lang="nl-NL" sz="2400" b="1" dirty="0" smtClean="0">
              <a:solidFill>
                <a:srgbClr val="FF0000"/>
              </a:solidFill>
            </a:endParaRPr>
          </a:p>
          <a:p>
            <a:pPr algn="l"/>
            <a:endParaRPr lang="nl-NL" sz="1300" b="1" dirty="0" smtClean="0">
              <a:solidFill>
                <a:srgbClr val="FF0000"/>
              </a:solidFill>
            </a:endParaRPr>
          </a:p>
          <a:p>
            <a:pPr algn="l"/>
            <a:endParaRPr lang="nl-NL" sz="3400" b="1" dirty="0" smtClean="0">
              <a:solidFill>
                <a:srgbClr val="FF0000"/>
              </a:solidFill>
            </a:endParaRPr>
          </a:p>
          <a:p>
            <a:pPr algn="l"/>
            <a:endParaRPr lang="nl-NL" dirty="0"/>
          </a:p>
        </p:txBody>
      </p:sp>
      <p:pic>
        <p:nvPicPr>
          <p:cNvPr id="4" name="Picture 5" descr="dehoeksteen.c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116632"/>
            <a:ext cx="3539470" cy="8640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69354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995936" y="0"/>
            <a:ext cx="4896544" cy="980727"/>
          </a:xfrm>
        </p:spPr>
        <p:txBody>
          <a:bodyPr>
            <a:noAutofit/>
          </a:bodyPr>
          <a:lstStyle/>
          <a:p>
            <a:pPr algn="r"/>
            <a:r>
              <a:rPr lang="nl-NL" sz="3000" b="1" dirty="0" smtClean="0">
                <a:solidFill>
                  <a:srgbClr val="FF0000"/>
                </a:solidFill>
              </a:rPr>
              <a:t>Luc.9:1-50</a:t>
            </a:r>
            <a:br>
              <a:rPr lang="nl-NL" sz="3000" b="1" dirty="0" smtClean="0">
                <a:solidFill>
                  <a:srgbClr val="FF0000"/>
                </a:solidFill>
              </a:rPr>
            </a:br>
            <a:r>
              <a:rPr lang="nl-NL" sz="3000" b="1" dirty="0" smtClean="0">
                <a:solidFill>
                  <a:srgbClr val="FF0000"/>
                </a:solidFill>
              </a:rPr>
              <a:t>Jezus in Galilea en Judea</a:t>
            </a:r>
            <a:endParaRPr lang="nl-NL" sz="3000" b="1" dirty="0">
              <a:solidFill>
                <a:srgbClr val="FF0000"/>
              </a:solidFill>
            </a:endParaRPr>
          </a:p>
        </p:txBody>
      </p:sp>
      <p:sp>
        <p:nvSpPr>
          <p:cNvPr id="3" name="Ondertitel 2"/>
          <p:cNvSpPr>
            <a:spLocks noGrp="1"/>
          </p:cNvSpPr>
          <p:nvPr>
            <p:ph type="subTitle" idx="1"/>
          </p:nvPr>
        </p:nvSpPr>
        <p:spPr>
          <a:xfrm>
            <a:off x="179512" y="908720"/>
            <a:ext cx="8856984" cy="5760640"/>
          </a:xfrm>
        </p:spPr>
        <p:txBody>
          <a:bodyPr>
            <a:normAutofit fontScale="25000" lnSpcReduction="20000"/>
          </a:bodyPr>
          <a:lstStyle/>
          <a:p>
            <a:pPr algn="l"/>
            <a:r>
              <a:rPr lang="nl-NL" sz="7400" b="1" u="sng" dirty="0" smtClean="0">
                <a:solidFill>
                  <a:srgbClr val="FF0000"/>
                </a:solidFill>
              </a:rPr>
              <a:t>Luc.9: 1-6 De uitzending van de 12 </a:t>
            </a:r>
            <a:r>
              <a:rPr lang="nl-NL" sz="7400" b="1" u="sng" dirty="0" smtClean="0">
                <a:solidFill>
                  <a:schemeClr val="tx1"/>
                </a:solidFill>
              </a:rPr>
              <a:t>discipelen</a:t>
            </a:r>
            <a:r>
              <a:rPr lang="nl-NL" sz="7400" b="1" dirty="0" smtClean="0">
                <a:solidFill>
                  <a:schemeClr val="tx1"/>
                </a:solidFill>
              </a:rPr>
              <a:t>, (naar de 12 stammen van Israël) en in de autoriteit van H.8 </a:t>
            </a:r>
            <a:r>
              <a:rPr lang="nl-NL" sz="7400" b="1" dirty="0" smtClean="0">
                <a:solidFill>
                  <a:schemeClr val="tx1"/>
                </a:solidFill>
                <a:sym typeface="Wingdings" panose="05000000000000000000" pitchFamily="2" charset="2"/>
              </a:rPr>
              <a:t> Ef.2: 20 </a:t>
            </a:r>
            <a:r>
              <a:rPr lang="nl-NL" sz="7400" b="1" dirty="0" smtClean="0">
                <a:solidFill>
                  <a:schemeClr val="tx1"/>
                </a:solidFill>
              </a:rPr>
              <a:t>Openb.21: 12-13 </a:t>
            </a:r>
            <a:r>
              <a:rPr lang="nl-NL" sz="7400" b="1" dirty="0" smtClean="0">
                <a:solidFill>
                  <a:schemeClr val="tx1"/>
                </a:solidFill>
                <a:sym typeface="Wingdings" panose="05000000000000000000" pitchFamily="2" charset="2"/>
              </a:rPr>
              <a:t></a:t>
            </a:r>
            <a:r>
              <a:rPr lang="nl-NL" sz="7400" b="1" dirty="0" smtClean="0">
                <a:solidFill>
                  <a:schemeClr val="tx1"/>
                </a:solidFill>
              </a:rPr>
              <a:t> de 12 fundamenten v.d. muur </a:t>
            </a:r>
          </a:p>
          <a:p>
            <a:pPr algn="l"/>
            <a:r>
              <a:rPr lang="nl-NL" sz="7400" b="1" u="sng" dirty="0" smtClean="0">
                <a:solidFill>
                  <a:srgbClr val="FF0000"/>
                </a:solidFill>
              </a:rPr>
              <a:t>Luc.9: 7-9 </a:t>
            </a:r>
            <a:r>
              <a:rPr lang="nl-NL" sz="7400" b="1" dirty="0" smtClean="0">
                <a:solidFill>
                  <a:schemeClr val="tx1"/>
                </a:solidFill>
              </a:rPr>
              <a:t>en H.23: 8-12 </a:t>
            </a:r>
            <a:r>
              <a:rPr lang="nl-NL" sz="7400" b="1" dirty="0" err="1" smtClean="0">
                <a:solidFill>
                  <a:schemeClr val="tx1"/>
                </a:solidFill>
              </a:rPr>
              <a:t>Herodus</a:t>
            </a:r>
            <a:r>
              <a:rPr lang="nl-NL" sz="7400" b="1" dirty="0" smtClean="0">
                <a:solidFill>
                  <a:schemeClr val="tx1"/>
                </a:solidFill>
              </a:rPr>
              <a:t> was nieuwsgierig (H.8: 3) en bruut </a:t>
            </a:r>
          </a:p>
          <a:p>
            <a:pPr algn="l"/>
            <a:r>
              <a:rPr lang="nl-NL" sz="7400" b="1" u="sng" dirty="0" smtClean="0">
                <a:solidFill>
                  <a:srgbClr val="FF0000"/>
                </a:solidFill>
              </a:rPr>
              <a:t>Luc.9: 10-17 </a:t>
            </a:r>
            <a:r>
              <a:rPr lang="nl-NL" sz="7400" b="1" dirty="0">
                <a:solidFill>
                  <a:schemeClr val="tx1"/>
                </a:solidFill>
              </a:rPr>
              <a:t>D</a:t>
            </a:r>
            <a:r>
              <a:rPr lang="nl-NL" sz="7400" b="1" dirty="0" smtClean="0">
                <a:solidFill>
                  <a:schemeClr val="tx1"/>
                </a:solidFill>
              </a:rPr>
              <a:t>e spijziging van de 5.000 mannen, Wat hebben jullie?</a:t>
            </a:r>
          </a:p>
          <a:p>
            <a:pPr algn="l"/>
            <a:r>
              <a:rPr lang="nl-NL" sz="7400" b="1" dirty="0" smtClean="0">
                <a:solidFill>
                  <a:srgbClr val="FF0000"/>
                </a:solidFill>
              </a:rPr>
              <a:t>Welke talenten hebben wij?, als we die inzetten, dan gebeurd er wat!</a:t>
            </a:r>
          </a:p>
          <a:p>
            <a:pPr algn="l"/>
            <a:r>
              <a:rPr lang="nl-NL" sz="7400" b="1" dirty="0" smtClean="0">
                <a:solidFill>
                  <a:srgbClr val="FF0000"/>
                </a:solidFill>
              </a:rPr>
              <a:t>Jezus vraagt vaak iets wat we in eigen kracht niet kunnen, maar Hij geeft: Gal.2: 20</a:t>
            </a:r>
          </a:p>
          <a:p>
            <a:pPr algn="l"/>
            <a:r>
              <a:rPr lang="nl-NL" sz="7400" b="1" u="sng" dirty="0" smtClean="0">
                <a:solidFill>
                  <a:srgbClr val="FF0000"/>
                </a:solidFill>
              </a:rPr>
              <a:t>H.9: 18-27 </a:t>
            </a:r>
            <a:r>
              <a:rPr lang="nl-NL" sz="7400" b="1" dirty="0" smtClean="0">
                <a:solidFill>
                  <a:srgbClr val="FF0000"/>
                </a:solidFill>
              </a:rPr>
              <a:t>De </a:t>
            </a:r>
            <a:r>
              <a:rPr lang="nl-NL" sz="7400" b="1" dirty="0" smtClean="0">
                <a:solidFill>
                  <a:srgbClr val="FF0000"/>
                </a:solidFill>
              </a:rPr>
              <a:t>belangrijkste </a:t>
            </a:r>
            <a:r>
              <a:rPr lang="nl-NL" sz="7400" b="1" dirty="0" smtClean="0">
                <a:solidFill>
                  <a:srgbClr val="FF0000"/>
                </a:solidFill>
              </a:rPr>
              <a:t>vraag voor de mensheid: </a:t>
            </a:r>
            <a:r>
              <a:rPr lang="nl-NL" sz="7400" b="1" u="sng" dirty="0" smtClean="0">
                <a:solidFill>
                  <a:srgbClr val="FF0000"/>
                </a:solidFill>
              </a:rPr>
              <a:t>Wie zeggen jullie dat </a:t>
            </a:r>
            <a:r>
              <a:rPr lang="nl-NL" sz="7400" b="1" u="sng" dirty="0" smtClean="0">
                <a:solidFill>
                  <a:srgbClr val="FF0000"/>
                </a:solidFill>
              </a:rPr>
              <a:t>Ik </a:t>
            </a:r>
            <a:r>
              <a:rPr lang="nl-NL" sz="7400" b="1" u="sng" dirty="0" smtClean="0">
                <a:solidFill>
                  <a:srgbClr val="FF0000"/>
                </a:solidFill>
              </a:rPr>
              <a:t>ben?</a:t>
            </a:r>
          </a:p>
          <a:p>
            <a:pPr algn="l"/>
            <a:r>
              <a:rPr lang="nl-NL" sz="7400" b="1" dirty="0" smtClean="0">
                <a:solidFill>
                  <a:srgbClr val="FF0000"/>
                </a:solidFill>
              </a:rPr>
              <a:t>Het antwoord </a:t>
            </a:r>
            <a:r>
              <a:rPr lang="nl-NL" sz="7400" b="1" dirty="0" smtClean="0">
                <a:solidFill>
                  <a:srgbClr val="FF0000"/>
                </a:solidFill>
              </a:rPr>
              <a:t>bepaald hoe we leven,</a:t>
            </a:r>
            <a:r>
              <a:rPr lang="nl-NL" sz="7400" b="1" dirty="0" smtClean="0">
                <a:solidFill>
                  <a:srgbClr val="FF0000"/>
                </a:solidFill>
              </a:rPr>
              <a:t> </a:t>
            </a:r>
            <a:r>
              <a:rPr lang="nl-NL" sz="7400" b="1" dirty="0" smtClean="0">
                <a:solidFill>
                  <a:srgbClr val="FF0000"/>
                </a:solidFill>
              </a:rPr>
              <a:t>waar </a:t>
            </a:r>
            <a:r>
              <a:rPr lang="nl-NL" sz="7400" b="1" dirty="0" smtClean="0">
                <a:solidFill>
                  <a:srgbClr val="FF0000"/>
                </a:solidFill>
              </a:rPr>
              <a:t>we de eeuwigheid zullen door brengen!</a:t>
            </a:r>
          </a:p>
          <a:p>
            <a:pPr algn="l"/>
            <a:r>
              <a:rPr lang="nl-NL" sz="7400" b="1" dirty="0" smtClean="0">
                <a:solidFill>
                  <a:srgbClr val="FF0000"/>
                </a:solidFill>
              </a:rPr>
              <a:t>Vs.23-24</a:t>
            </a:r>
            <a:r>
              <a:rPr lang="nl-NL" sz="7400" b="1" dirty="0" smtClean="0">
                <a:solidFill>
                  <a:schemeClr val="tx1"/>
                </a:solidFill>
              </a:rPr>
              <a:t> Jezus </a:t>
            </a:r>
            <a:r>
              <a:rPr lang="nl-NL" sz="7400" b="1" dirty="0" smtClean="0">
                <a:solidFill>
                  <a:schemeClr val="tx1"/>
                </a:solidFill>
              </a:rPr>
              <a:t>volgen is sterven aan je ego, een kruis erdoor, doop, is </a:t>
            </a:r>
            <a:r>
              <a:rPr lang="nl-NL" sz="7400" b="1" dirty="0" smtClean="0">
                <a:solidFill>
                  <a:schemeClr val="tx1"/>
                </a:solidFill>
              </a:rPr>
              <a:t>sterven-, maar </a:t>
            </a:r>
            <a:r>
              <a:rPr lang="nl-NL" sz="7400" b="1" dirty="0" smtClean="0">
                <a:solidFill>
                  <a:schemeClr val="tx1"/>
                </a:solidFill>
              </a:rPr>
              <a:t>ook leven met God, Jezus’ identiteit </a:t>
            </a:r>
            <a:r>
              <a:rPr lang="nl-NL" sz="7400" b="1" dirty="0" smtClean="0">
                <a:solidFill>
                  <a:schemeClr val="tx1"/>
                </a:solidFill>
              </a:rPr>
              <a:t>  en   het </a:t>
            </a:r>
            <a:r>
              <a:rPr lang="nl-NL" sz="7400" b="1" dirty="0" smtClean="0">
                <a:solidFill>
                  <a:schemeClr val="tx1"/>
                </a:solidFill>
              </a:rPr>
              <a:t>karakter van </a:t>
            </a:r>
            <a:r>
              <a:rPr lang="nl-NL" sz="7400" b="1" u="sng" dirty="0" smtClean="0">
                <a:solidFill>
                  <a:srgbClr val="FF0000"/>
                </a:solidFill>
              </a:rPr>
              <a:t>discipelschap</a:t>
            </a:r>
            <a:r>
              <a:rPr lang="nl-NL" sz="7400" b="1" dirty="0" smtClean="0">
                <a:solidFill>
                  <a:schemeClr val="tx1"/>
                </a:solidFill>
              </a:rPr>
              <a:t> </a:t>
            </a:r>
          </a:p>
          <a:p>
            <a:pPr algn="l"/>
            <a:r>
              <a:rPr lang="nl-NL" sz="7400" b="1" u="sng" dirty="0" smtClean="0">
                <a:solidFill>
                  <a:srgbClr val="FF0000"/>
                </a:solidFill>
              </a:rPr>
              <a:t>Luc.9</a:t>
            </a:r>
            <a:r>
              <a:rPr lang="nl-NL" sz="7400" b="1" u="sng" dirty="0" smtClean="0">
                <a:solidFill>
                  <a:srgbClr val="FF0000"/>
                </a:solidFill>
              </a:rPr>
              <a:t>: </a:t>
            </a:r>
            <a:r>
              <a:rPr lang="nl-NL" sz="7400" b="1" u="sng" dirty="0" smtClean="0">
                <a:solidFill>
                  <a:srgbClr val="FF0000"/>
                </a:solidFill>
              </a:rPr>
              <a:t>28-36 </a:t>
            </a:r>
            <a:r>
              <a:rPr lang="nl-NL" sz="7400" b="1" dirty="0" smtClean="0">
                <a:solidFill>
                  <a:srgbClr val="FF0000"/>
                </a:solidFill>
              </a:rPr>
              <a:t>  </a:t>
            </a:r>
            <a:r>
              <a:rPr lang="nl-NL" sz="7400" b="1" dirty="0" smtClean="0">
                <a:solidFill>
                  <a:schemeClr val="tx1"/>
                </a:solidFill>
              </a:rPr>
              <a:t>Z</a:t>
            </a:r>
            <a:r>
              <a:rPr lang="nl-NL" sz="7400" b="1" dirty="0" smtClean="0">
                <a:solidFill>
                  <a:schemeClr val="tx1"/>
                </a:solidFill>
              </a:rPr>
              <a:t>éér </a:t>
            </a:r>
            <a:r>
              <a:rPr lang="nl-NL" sz="7400" b="1" dirty="0" smtClean="0">
                <a:solidFill>
                  <a:schemeClr val="tx1"/>
                </a:solidFill>
              </a:rPr>
              <a:t>bijzonder aanschouwelijk onderwijs aan de </a:t>
            </a:r>
            <a:r>
              <a:rPr lang="nl-NL" sz="7400" b="1" dirty="0" smtClean="0">
                <a:solidFill>
                  <a:srgbClr val="FF0000"/>
                </a:solidFill>
              </a:rPr>
              <a:t>3</a:t>
            </a:r>
            <a:r>
              <a:rPr lang="nl-NL" sz="7400" b="1" dirty="0" smtClean="0">
                <a:solidFill>
                  <a:schemeClr val="tx1"/>
                </a:solidFill>
              </a:rPr>
              <a:t> leerlingen!:</a:t>
            </a:r>
          </a:p>
          <a:p>
            <a:pPr algn="l"/>
            <a:r>
              <a:rPr lang="nl-NL" sz="7400" b="1" dirty="0" smtClean="0">
                <a:solidFill>
                  <a:schemeClr val="tx1"/>
                </a:solidFill>
              </a:rPr>
              <a:t>Bij de gedaantewisseling worden ze (we) opgeroepen naar Jezus te </a:t>
            </a:r>
            <a:r>
              <a:rPr lang="nl-NL" sz="7400" b="1" u="sng" dirty="0" smtClean="0">
                <a:solidFill>
                  <a:schemeClr val="tx1"/>
                </a:solidFill>
              </a:rPr>
              <a:t>luisteren</a:t>
            </a:r>
            <a:r>
              <a:rPr lang="nl-NL" sz="7400" b="1" dirty="0" smtClean="0">
                <a:solidFill>
                  <a:schemeClr val="tx1"/>
                </a:solidFill>
              </a:rPr>
              <a:t> </a:t>
            </a:r>
            <a:r>
              <a:rPr lang="nl-NL" sz="7400" b="1" dirty="0" smtClean="0">
                <a:solidFill>
                  <a:srgbClr val="FF0000"/>
                </a:solidFill>
              </a:rPr>
              <a:t>vs.35, </a:t>
            </a:r>
            <a:r>
              <a:rPr lang="nl-NL" sz="7400" b="1" dirty="0" smtClean="0">
                <a:solidFill>
                  <a:srgbClr val="FF0000"/>
                </a:solidFill>
              </a:rPr>
              <a:t>       Waar </a:t>
            </a:r>
            <a:r>
              <a:rPr lang="nl-NL" sz="7400" b="1" dirty="0" smtClean="0">
                <a:solidFill>
                  <a:srgbClr val="FF0000"/>
                </a:solidFill>
              </a:rPr>
              <a:t>hoorden we dit al eerder? </a:t>
            </a:r>
            <a:r>
              <a:rPr lang="nl-NL" sz="7400" b="1" dirty="0" smtClean="0">
                <a:solidFill>
                  <a:srgbClr val="FF0000"/>
                </a:solidFill>
              </a:rPr>
              <a:t> </a:t>
            </a:r>
            <a:r>
              <a:rPr lang="nl-NL" sz="7400" b="1" dirty="0" smtClean="0">
                <a:solidFill>
                  <a:srgbClr val="FF0000"/>
                </a:solidFill>
              </a:rPr>
              <a:t>Waarover </a:t>
            </a:r>
            <a:r>
              <a:rPr lang="nl-NL" sz="7400" b="1" dirty="0">
                <a:solidFill>
                  <a:srgbClr val="FF0000"/>
                </a:solidFill>
              </a:rPr>
              <a:t>sprak Hij met Mozes en Elia? </a:t>
            </a:r>
            <a:r>
              <a:rPr lang="nl-NL" sz="7400" b="1" dirty="0">
                <a:solidFill>
                  <a:srgbClr val="FF0000"/>
                </a:solidFill>
                <a:sym typeface="Wingdings" panose="05000000000000000000" pitchFamily="2" charset="2"/>
              </a:rPr>
              <a:t></a:t>
            </a:r>
            <a:r>
              <a:rPr lang="nl-NL" sz="7400" b="1" dirty="0">
                <a:solidFill>
                  <a:srgbClr val="FF0000"/>
                </a:solidFill>
              </a:rPr>
              <a:t>Over Zijn uitgang te Jeruzalem, vs.31 </a:t>
            </a:r>
            <a:r>
              <a:rPr lang="nl-NL" sz="7400" b="1" dirty="0" smtClean="0">
                <a:solidFill>
                  <a:srgbClr val="FF0000"/>
                </a:solidFill>
              </a:rPr>
              <a:t>Pesach  </a:t>
            </a:r>
            <a:endParaRPr lang="nl-NL" sz="7400" b="1" dirty="0">
              <a:solidFill>
                <a:srgbClr val="FF0000"/>
              </a:solidFill>
            </a:endParaRPr>
          </a:p>
          <a:p>
            <a:pPr algn="l"/>
            <a:r>
              <a:rPr lang="nl-NL" sz="7400" b="1" dirty="0" smtClean="0">
                <a:solidFill>
                  <a:srgbClr val="FF0000"/>
                </a:solidFill>
              </a:rPr>
              <a:t>Wat betekende dit later voor </a:t>
            </a:r>
            <a:r>
              <a:rPr lang="nl-NL" sz="7400" b="1" dirty="0" err="1" smtClean="0">
                <a:solidFill>
                  <a:srgbClr val="FF0000"/>
                </a:solidFill>
              </a:rPr>
              <a:t>oa</a:t>
            </a:r>
            <a:r>
              <a:rPr lang="nl-NL" sz="7400" b="1" dirty="0" smtClean="0">
                <a:solidFill>
                  <a:srgbClr val="FF0000"/>
                </a:solidFill>
              </a:rPr>
              <a:t>. Johannes en Petrus? </a:t>
            </a:r>
            <a:r>
              <a:rPr lang="nl-NL" sz="7400" b="1" dirty="0" smtClean="0">
                <a:solidFill>
                  <a:srgbClr val="FF0000"/>
                </a:solidFill>
                <a:sym typeface="Wingdings" panose="05000000000000000000" pitchFamily="2" charset="2"/>
              </a:rPr>
              <a:t> Joh.1: 14 en </a:t>
            </a:r>
            <a:r>
              <a:rPr lang="nl-NL" sz="7400" b="1" dirty="0" smtClean="0">
                <a:solidFill>
                  <a:srgbClr val="FF0000"/>
                </a:solidFill>
              </a:rPr>
              <a:t>1Petr.1</a:t>
            </a:r>
            <a:r>
              <a:rPr lang="nl-NL" sz="7400" b="1" dirty="0" smtClean="0">
                <a:solidFill>
                  <a:srgbClr val="FF0000"/>
                </a:solidFill>
              </a:rPr>
              <a:t>: 16-18 </a:t>
            </a:r>
          </a:p>
          <a:p>
            <a:pPr algn="l"/>
            <a:r>
              <a:rPr lang="nl-NL" sz="7400" b="1" u="sng" dirty="0" smtClean="0">
                <a:solidFill>
                  <a:srgbClr val="FF0000"/>
                </a:solidFill>
              </a:rPr>
              <a:t>Luc.9</a:t>
            </a:r>
            <a:r>
              <a:rPr lang="nl-NL" sz="7400" b="1" u="sng" dirty="0" smtClean="0">
                <a:solidFill>
                  <a:srgbClr val="FF0000"/>
                </a:solidFill>
              </a:rPr>
              <a:t>: 37-43 </a:t>
            </a:r>
            <a:r>
              <a:rPr lang="nl-NL" sz="7400" b="1" dirty="0" smtClean="0">
                <a:solidFill>
                  <a:schemeClr val="tx1"/>
                </a:solidFill>
              </a:rPr>
              <a:t>nogmaals Jezus macht over de duivel en boze geesten, Hij is HEER!</a:t>
            </a:r>
          </a:p>
          <a:p>
            <a:pPr algn="l"/>
            <a:r>
              <a:rPr lang="nl-NL" sz="7400" b="1" u="sng" dirty="0" smtClean="0">
                <a:solidFill>
                  <a:srgbClr val="FF0000"/>
                </a:solidFill>
              </a:rPr>
              <a:t>Luc.9: 44-45 </a:t>
            </a:r>
            <a:r>
              <a:rPr lang="nl-NL" sz="7400" b="1" dirty="0" smtClean="0">
                <a:solidFill>
                  <a:schemeClr val="tx1"/>
                </a:solidFill>
              </a:rPr>
              <a:t>Jezus wijst Zijn discipelen vs.45 voor de 2</a:t>
            </a:r>
            <a:r>
              <a:rPr lang="nl-NL" sz="7400" b="1" baseline="30000" dirty="0" smtClean="0">
                <a:solidFill>
                  <a:schemeClr val="tx1"/>
                </a:solidFill>
              </a:rPr>
              <a:t>e</a:t>
            </a:r>
            <a:r>
              <a:rPr lang="nl-NL" sz="7400" b="1" dirty="0" smtClean="0">
                <a:solidFill>
                  <a:schemeClr val="tx1"/>
                </a:solidFill>
              </a:rPr>
              <a:t> keer </a:t>
            </a:r>
            <a:r>
              <a:rPr lang="nl-NL" sz="7400" b="1" dirty="0">
                <a:solidFill>
                  <a:schemeClr val="tx1"/>
                </a:solidFill>
              </a:rPr>
              <a:t>(1</a:t>
            </a:r>
            <a:r>
              <a:rPr lang="nl-NL" sz="7400" b="1" baseline="30000" dirty="0">
                <a:solidFill>
                  <a:schemeClr val="tx1"/>
                </a:solidFill>
              </a:rPr>
              <a:t>e</a:t>
            </a:r>
            <a:r>
              <a:rPr lang="nl-NL" sz="7400" b="1" dirty="0">
                <a:solidFill>
                  <a:schemeClr val="tx1"/>
                </a:solidFill>
              </a:rPr>
              <a:t> keer H.9: 22) </a:t>
            </a:r>
            <a:r>
              <a:rPr lang="nl-NL" sz="7400" b="1" dirty="0" smtClean="0">
                <a:solidFill>
                  <a:schemeClr val="tx1"/>
                </a:solidFill>
              </a:rPr>
              <a:t>op zijn uitlevering aan mensen, maar ze begrijpen het niet</a:t>
            </a:r>
            <a:r>
              <a:rPr lang="nl-NL" sz="7400" b="1" dirty="0" smtClean="0">
                <a:solidFill>
                  <a:srgbClr val="FF0000"/>
                </a:solidFill>
              </a:rPr>
              <a:t>, verg. Joh.12: 16</a:t>
            </a:r>
          </a:p>
          <a:p>
            <a:pPr algn="l"/>
            <a:r>
              <a:rPr lang="nl-NL" sz="7400" b="1" u="sng" dirty="0" smtClean="0">
                <a:solidFill>
                  <a:srgbClr val="FF0000"/>
                </a:solidFill>
              </a:rPr>
              <a:t>Luc.9: 46-50</a:t>
            </a:r>
            <a:r>
              <a:rPr lang="nl-NL" sz="7400" b="1" dirty="0" smtClean="0">
                <a:solidFill>
                  <a:srgbClr val="FF0000"/>
                </a:solidFill>
              </a:rPr>
              <a:t> </a:t>
            </a:r>
            <a:r>
              <a:rPr lang="nl-NL" sz="7400" b="1" dirty="0" smtClean="0">
                <a:solidFill>
                  <a:srgbClr val="FF0000"/>
                </a:solidFill>
              </a:rPr>
              <a:t> </a:t>
            </a:r>
            <a:r>
              <a:rPr lang="nl-NL" sz="7400" b="1" dirty="0" smtClean="0">
                <a:solidFill>
                  <a:schemeClr val="tx1"/>
                </a:solidFill>
              </a:rPr>
              <a:t>Ze </a:t>
            </a:r>
            <a:r>
              <a:rPr lang="nl-NL" sz="7400" b="1" dirty="0" smtClean="0">
                <a:solidFill>
                  <a:schemeClr val="tx1"/>
                </a:solidFill>
              </a:rPr>
              <a:t>discussiëren over wie de belangrijkste was en Jezus houdt hen een kind als voorbeeld voor vs.48 </a:t>
            </a:r>
          </a:p>
          <a:p>
            <a:pPr algn="l"/>
            <a:r>
              <a:rPr lang="nl-NL" sz="7400" b="1" dirty="0" smtClean="0">
                <a:solidFill>
                  <a:schemeClr val="tx1"/>
                </a:solidFill>
              </a:rPr>
              <a:t>Goed beschouwd, blijken ze op dat moment niet te beseffen wat komen gaat, bizar!</a:t>
            </a:r>
            <a:endParaRPr lang="nl-NL" sz="7400" b="1" dirty="0" smtClean="0">
              <a:solidFill>
                <a:srgbClr val="FF0000"/>
              </a:solidFill>
            </a:endParaRPr>
          </a:p>
          <a:p>
            <a:pPr algn="l"/>
            <a:endParaRPr lang="nl-NL" dirty="0"/>
          </a:p>
        </p:txBody>
      </p:sp>
      <p:pic>
        <p:nvPicPr>
          <p:cNvPr id="4" name="Picture 5" descr="dehoeksteen.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16632"/>
            <a:ext cx="3539470" cy="93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47024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427984" y="188640"/>
            <a:ext cx="4392488" cy="1116123"/>
          </a:xfrm>
        </p:spPr>
        <p:txBody>
          <a:bodyPr>
            <a:normAutofit/>
          </a:bodyPr>
          <a:lstStyle/>
          <a:p>
            <a:pPr algn="r"/>
            <a:r>
              <a:rPr lang="nl-NL" sz="3600" b="1" dirty="0" smtClean="0">
                <a:solidFill>
                  <a:srgbClr val="FF0000"/>
                </a:solidFill>
              </a:rPr>
              <a:t>Het Lucas Evangelie</a:t>
            </a:r>
            <a:endParaRPr lang="nl-NL" sz="3600" b="1" dirty="0">
              <a:solidFill>
                <a:srgbClr val="FF0000"/>
              </a:solidFill>
            </a:endParaRPr>
          </a:p>
        </p:txBody>
      </p:sp>
      <p:sp>
        <p:nvSpPr>
          <p:cNvPr id="3" name="Ondertitel 2"/>
          <p:cNvSpPr>
            <a:spLocks noGrp="1"/>
          </p:cNvSpPr>
          <p:nvPr>
            <p:ph type="subTitle" idx="1"/>
          </p:nvPr>
        </p:nvSpPr>
        <p:spPr>
          <a:xfrm>
            <a:off x="251520" y="1196752"/>
            <a:ext cx="8640960" cy="5256584"/>
          </a:xfrm>
        </p:spPr>
        <p:txBody>
          <a:bodyPr>
            <a:normAutofit/>
          </a:bodyPr>
          <a:lstStyle/>
          <a:p>
            <a:endParaRPr lang="nl-NL" sz="2400" b="1" dirty="0" smtClean="0">
              <a:solidFill>
                <a:schemeClr val="tx1"/>
              </a:solidFill>
            </a:endParaRPr>
          </a:p>
          <a:p>
            <a:r>
              <a:rPr lang="nl-NL" sz="2400" b="1" dirty="0" smtClean="0">
                <a:solidFill>
                  <a:schemeClr val="tx1"/>
                </a:solidFill>
              </a:rPr>
              <a:t>Een </a:t>
            </a:r>
            <a:r>
              <a:rPr lang="nl-NL" sz="2400" b="1" dirty="0">
                <a:solidFill>
                  <a:schemeClr val="tx1"/>
                </a:solidFill>
              </a:rPr>
              <a:t>samenvatting </a:t>
            </a:r>
            <a:r>
              <a:rPr lang="nl-NL" sz="2400" b="1" dirty="0" smtClean="0">
                <a:solidFill>
                  <a:schemeClr val="tx1"/>
                </a:solidFill>
              </a:rPr>
              <a:t>van Lucas </a:t>
            </a:r>
            <a:r>
              <a:rPr lang="nl-NL" sz="2400" b="1" dirty="0">
                <a:solidFill>
                  <a:schemeClr val="tx1"/>
                </a:solidFill>
              </a:rPr>
              <a:t>3-9’ </a:t>
            </a:r>
            <a:endParaRPr lang="nl-NL" sz="2400" b="1" dirty="0" smtClean="0">
              <a:solidFill>
                <a:schemeClr val="tx1"/>
              </a:solidFill>
            </a:endParaRPr>
          </a:p>
          <a:p>
            <a:endParaRPr lang="nl-NL" sz="2400" b="1" dirty="0">
              <a:solidFill>
                <a:schemeClr val="tx1"/>
              </a:solidFill>
            </a:endParaRPr>
          </a:p>
          <a:p>
            <a:r>
              <a:rPr lang="nl-NL" sz="2400" b="1" dirty="0" smtClean="0">
                <a:solidFill>
                  <a:schemeClr val="tx1"/>
                </a:solidFill>
              </a:rPr>
              <a:t>van     </a:t>
            </a:r>
          </a:p>
          <a:p>
            <a:r>
              <a:rPr lang="nl-NL" sz="2400" b="1" dirty="0" smtClean="0">
                <a:solidFill>
                  <a:schemeClr val="tx1"/>
                </a:solidFill>
              </a:rPr>
              <a:t>“</a:t>
            </a:r>
            <a:r>
              <a:rPr lang="nl-NL" sz="2400" b="1" dirty="0">
                <a:solidFill>
                  <a:schemeClr val="tx1"/>
                </a:solidFill>
              </a:rPr>
              <a:t>Het Bijbel Project” </a:t>
            </a:r>
            <a:r>
              <a:rPr lang="nl-NL" sz="2400" b="1" dirty="0" smtClean="0">
                <a:solidFill>
                  <a:schemeClr val="tx1"/>
                </a:solidFill>
              </a:rPr>
              <a:t>: </a:t>
            </a:r>
            <a:endParaRPr lang="nl-NL" sz="2400" b="1" dirty="0">
              <a:solidFill>
                <a:schemeClr val="tx1"/>
              </a:solidFill>
            </a:endParaRPr>
          </a:p>
          <a:p>
            <a:endParaRPr lang="nl-NL" sz="2400" dirty="0"/>
          </a:p>
          <a:p>
            <a:r>
              <a:rPr lang="nl-NL" sz="2400" b="1" dirty="0">
                <a:hlinkClick r:id="rId2"/>
              </a:rPr>
              <a:t>https://www.youtube.com/watch?v=vWlzSDGyBWo</a:t>
            </a:r>
            <a:endParaRPr lang="nl-NL" sz="2400" b="1" dirty="0"/>
          </a:p>
          <a:p>
            <a:endParaRPr lang="nl-NL" sz="2400" b="1" dirty="0" smtClean="0">
              <a:solidFill>
                <a:schemeClr val="tx1"/>
              </a:solidFill>
              <a:sym typeface="Wingdings" panose="05000000000000000000" pitchFamily="2" charset="2"/>
            </a:endParaRPr>
          </a:p>
        </p:txBody>
      </p:sp>
      <p:pic>
        <p:nvPicPr>
          <p:cNvPr id="1029" name="Picture 5" descr="dehoeksteen.c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188640"/>
            <a:ext cx="3323446" cy="1296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86538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427984" y="188641"/>
            <a:ext cx="4392488" cy="864096"/>
          </a:xfrm>
        </p:spPr>
        <p:txBody>
          <a:bodyPr>
            <a:normAutofit/>
          </a:bodyPr>
          <a:lstStyle/>
          <a:p>
            <a:pPr algn="r"/>
            <a:r>
              <a:rPr lang="nl-NL" sz="3600" b="1" dirty="0" smtClean="0">
                <a:solidFill>
                  <a:srgbClr val="FF0000"/>
                </a:solidFill>
              </a:rPr>
              <a:t>Het Lucas </a:t>
            </a:r>
            <a:r>
              <a:rPr lang="nl-NL" sz="3600" b="1" dirty="0" smtClean="0">
                <a:solidFill>
                  <a:srgbClr val="FF0000"/>
                </a:solidFill>
              </a:rPr>
              <a:t>Evangelie</a:t>
            </a:r>
            <a:endParaRPr lang="nl-NL" sz="3600" b="1" dirty="0">
              <a:solidFill>
                <a:srgbClr val="FF0000"/>
              </a:solidFill>
            </a:endParaRPr>
          </a:p>
        </p:txBody>
      </p:sp>
      <p:sp>
        <p:nvSpPr>
          <p:cNvPr id="3" name="Ondertitel 2"/>
          <p:cNvSpPr>
            <a:spLocks noGrp="1"/>
          </p:cNvSpPr>
          <p:nvPr>
            <p:ph type="subTitle" idx="1"/>
          </p:nvPr>
        </p:nvSpPr>
        <p:spPr>
          <a:xfrm>
            <a:off x="251520" y="1196752"/>
            <a:ext cx="8640960" cy="5400600"/>
          </a:xfrm>
        </p:spPr>
        <p:txBody>
          <a:bodyPr>
            <a:normAutofit/>
          </a:bodyPr>
          <a:lstStyle/>
          <a:p>
            <a:pPr algn="l"/>
            <a:r>
              <a:rPr lang="nl-NL" altLang="nl-NL" sz="2400" b="1" u="sng" dirty="0" smtClean="0">
                <a:solidFill>
                  <a:srgbClr val="FF0000"/>
                </a:solidFill>
              </a:rPr>
              <a:t>Lezen: Jesaja 25:6-9  </a:t>
            </a:r>
            <a:r>
              <a:rPr lang="nl-NL" altLang="nl-NL" sz="2400" b="1" dirty="0" smtClean="0">
                <a:solidFill>
                  <a:schemeClr val="tx1"/>
                </a:solidFill>
              </a:rPr>
              <a:t>De Feestmaaltijd en het </a:t>
            </a:r>
            <a:r>
              <a:rPr lang="nl-NL" altLang="nl-NL" sz="2400" b="1" dirty="0" smtClean="0">
                <a:solidFill>
                  <a:schemeClr val="tx1"/>
                </a:solidFill>
              </a:rPr>
              <a:t>heil voor de volken! </a:t>
            </a:r>
          </a:p>
          <a:p>
            <a:pPr algn="l"/>
            <a:r>
              <a:rPr lang="nl-NL" altLang="nl-NL" sz="2400" b="1" dirty="0" smtClean="0">
                <a:solidFill>
                  <a:schemeClr val="tx1"/>
                </a:solidFill>
              </a:rPr>
              <a:t>De vreugde van Gods redding</a:t>
            </a:r>
          </a:p>
          <a:p>
            <a:pPr algn="l"/>
            <a:r>
              <a:rPr lang="nl-NL" altLang="nl-NL" sz="2400" b="1" dirty="0" smtClean="0">
                <a:solidFill>
                  <a:srgbClr val="FF0000"/>
                </a:solidFill>
              </a:rPr>
              <a:t>Aan </a:t>
            </a:r>
            <a:r>
              <a:rPr lang="nl-NL" altLang="nl-NL" sz="2400" b="1" dirty="0" smtClean="0">
                <a:solidFill>
                  <a:srgbClr val="FF0000"/>
                </a:solidFill>
              </a:rPr>
              <a:t>wie wordt dit geschreven?, vs.6</a:t>
            </a:r>
          </a:p>
          <a:p>
            <a:pPr algn="l"/>
            <a:r>
              <a:rPr lang="nl-NL" altLang="nl-NL" sz="2400" b="1" dirty="0" smtClean="0">
                <a:solidFill>
                  <a:schemeClr val="tx1"/>
                </a:solidFill>
              </a:rPr>
              <a:t>Wat is de inhoud van de boodschap? vs.7-8  </a:t>
            </a:r>
          </a:p>
          <a:p>
            <a:pPr algn="l"/>
            <a:r>
              <a:rPr lang="nl-NL" altLang="nl-NL" sz="2400" b="1" dirty="0">
                <a:solidFill>
                  <a:schemeClr val="tx1"/>
                </a:solidFill>
              </a:rPr>
              <a:t>1Kor.15: 54, Openb.7: 17, 21: 4</a:t>
            </a:r>
          </a:p>
          <a:p>
            <a:pPr algn="l"/>
            <a:r>
              <a:rPr lang="nl-NL" altLang="nl-NL" sz="2400" b="1" dirty="0" smtClean="0">
                <a:solidFill>
                  <a:srgbClr val="FF0000"/>
                </a:solidFill>
              </a:rPr>
              <a:t>Van </a:t>
            </a:r>
            <a:r>
              <a:rPr lang="nl-NL" altLang="nl-NL" sz="2400" b="1" dirty="0">
                <a:solidFill>
                  <a:srgbClr val="FF0000"/>
                </a:solidFill>
              </a:rPr>
              <a:t>welk volk zal eens de smaad worden afgewend? Vs.8</a:t>
            </a:r>
          </a:p>
          <a:p>
            <a:pPr algn="l"/>
            <a:r>
              <a:rPr lang="nl-NL" altLang="nl-NL" sz="2400" b="1" dirty="0" smtClean="0">
                <a:solidFill>
                  <a:srgbClr val="FF0000"/>
                </a:solidFill>
              </a:rPr>
              <a:t>In hoeverre is deze boodschap/profetie al verwerkelijkt?</a:t>
            </a:r>
          </a:p>
          <a:p>
            <a:pPr algn="l"/>
            <a:endParaRPr lang="nl-NL" altLang="nl-NL" sz="800" b="1" dirty="0" smtClean="0">
              <a:solidFill>
                <a:srgbClr val="FF0000"/>
              </a:solidFill>
            </a:endParaRPr>
          </a:p>
          <a:p>
            <a:pPr algn="l"/>
            <a:r>
              <a:rPr lang="nl-NL" altLang="nl-NL" sz="2400" b="1" dirty="0" smtClean="0">
                <a:solidFill>
                  <a:srgbClr val="FF0000"/>
                </a:solidFill>
              </a:rPr>
              <a:t>Zoek </a:t>
            </a:r>
            <a:r>
              <a:rPr lang="nl-NL" altLang="nl-NL" sz="2400" b="1" dirty="0" smtClean="0">
                <a:solidFill>
                  <a:srgbClr val="FF0000"/>
                </a:solidFill>
              </a:rPr>
              <a:t>eens de </a:t>
            </a:r>
            <a:r>
              <a:rPr lang="nl-NL" altLang="nl-NL" sz="2400" b="1" u="sng" dirty="0" smtClean="0">
                <a:solidFill>
                  <a:srgbClr val="FF0000"/>
                </a:solidFill>
              </a:rPr>
              <a:t>maaltijden met Jezus </a:t>
            </a:r>
            <a:r>
              <a:rPr lang="nl-NL" altLang="nl-NL" sz="2400" b="1" dirty="0" smtClean="0">
                <a:solidFill>
                  <a:srgbClr val="FF0000"/>
                </a:solidFill>
              </a:rPr>
              <a:t>in de Evangeliën, naar Jes.6: 9</a:t>
            </a:r>
          </a:p>
          <a:p>
            <a:pPr algn="l"/>
            <a:r>
              <a:rPr lang="nl-NL" altLang="nl-NL" sz="2400" b="1" dirty="0" smtClean="0">
                <a:solidFill>
                  <a:schemeClr val="tx1"/>
                </a:solidFill>
              </a:rPr>
              <a:t>(Luc.5: 29, 7: 36, 9: 10-17 Spijziging 5.000, 10: 38-42,</a:t>
            </a:r>
          </a:p>
          <a:p>
            <a:pPr algn="l"/>
            <a:r>
              <a:rPr lang="nl-NL" altLang="nl-NL" sz="2400" b="1" dirty="0" smtClean="0">
                <a:solidFill>
                  <a:schemeClr val="tx1"/>
                </a:solidFill>
              </a:rPr>
              <a:t>bij </a:t>
            </a:r>
            <a:r>
              <a:rPr lang="nl-NL" altLang="nl-NL" sz="2400" b="1" dirty="0" smtClean="0">
                <a:solidFill>
                  <a:schemeClr val="tx1"/>
                </a:solidFill>
              </a:rPr>
              <a:t>Martha H.11</a:t>
            </a:r>
            <a:r>
              <a:rPr lang="nl-NL" altLang="nl-NL" sz="2400" b="1" dirty="0" smtClean="0">
                <a:solidFill>
                  <a:schemeClr val="tx1"/>
                </a:solidFill>
              </a:rPr>
              <a:t>: 37, </a:t>
            </a:r>
            <a:r>
              <a:rPr lang="nl-NL" altLang="nl-NL" sz="2400" b="1" dirty="0" smtClean="0">
                <a:solidFill>
                  <a:schemeClr val="tx1"/>
                </a:solidFill>
              </a:rPr>
              <a:t> bij de Farizeeën, H.14, </a:t>
            </a:r>
            <a:r>
              <a:rPr lang="nl-NL" altLang="nl-NL" sz="2400" b="1" u="sng" dirty="0" smtClean="0">
                <a:solidFill>
                  <a:schemeClr val="tx1"/>
                </a:solidFill>
              </a:rPr>
              <a:t>met </a:t>
            </a:r>
            <a:r>
              <a:rPr lang="nl-NL" altLang="nl-NL" sz="2400" b="1" u="sng" dirty="0" smtClean="0">
                <a:solidFill>
                  <a:schemeClr val="tx1"/>
                </a:solidFill>
              </a:rPr>
              <a:t>de </a:t>
            </a:r>
            <a:r>
              <a:rPr lang="nl-NL" altLang="nl-NL" sz="2400" b="1" u="sng" dirty="0" err="1">
                <a:solidFill>
                  <a:schemeClr val="tx1"/>
                </a:solidFill>
              </a:rPr>
              <a:t>Emaüsgangers</a:t>
            </a:r>
            <a:r>
              <a:rPr lang="nl-NL" altLang="nl-NL" sz="2400" b="1" u="sng" dirty="0">
                <a:solidFill>
                  <a:schemeClr val="tx1"/>
                </a:solidFill>
              </a:rPr>
              <a:t> H.24: 30 )</a:t>
            </a:r>
            <a:endParaRPr lang="nl-NL" altLang="nl-NL" sz="2400" b="1" u="sng" dirty="0" smtClean="0">
              <a:solidFill>
                <a:schemeClr val="tx1"/>
              </a:solidFill>
            </a:endParaRPr>
          </a:p>
          <a:p>
            <a:pPr algn="l"/>
            <a:r>
              <a:rPr lang="nl-NL" altLang="nl-NL" sz="2400" b="1" dirty="0" smtClean="0">
                <a:solidFill>
                  <a:schemeClr val="tx1"/>
                </a:solidFill>
              </a:rPr>
              <a:t>(Denk ook eens aan </a:t>
            </a:r>
            <a:r>
              <a:rPr lang="nl-NL" altLang="nl-NL" sz="2400" b="1" dirty="0" smtClean="0">
                <a:solidFill>
                  <a:srgbClr val="FF0000"/>
                </a:solidFill>
              </a:rPr>
              <a:t>Openb.3: 20   </a:t>
            </a:r>
            <a:r>
              <a:rPr lang="nl-NL" altLang="nl-NL" sz="2400" b="1" dirty="0" smtClean="0">
                <a:solidFill>
                  <a:schemeClr val="tx1"/>
                </a:solidFill>
              </a:rPr>
              <a:t>Zie ik sta aan je deur…..)</a:t>
            </a:r>
          </a:p>
          <a:p>
            <a:pPr algn="l"/>
            <a:endParaRPr lang="nl-NL" altLang="nl-NL" sz="800" b="1" u="sng" dirty="0" smtClean="0">
              <a:solidFill>
                <a:schemeClr val="tx1"/>
              </a:solidFill>
            </a:endParaRPr>
          </a:p>
          <a:p>
            <a:pPr algn="l"/>
            <a:endParaRPr lang="nl-NL" sz="2400" b="1" dirty="0" smtClean="0">
              <a:solidFill>
                <a:schemeClr val="tx1"/>
              </a:solidFill>
              <a:sym typeface="Wingdings" panose="05000000000000000000" pitchFamily="2" charset="2"/>
            </a:endParaRPr>
          </a:p>
        </p:txBody>
      </p:sp>
      <p:pic>
        <p:nvPicPr>
          <p:cNvPr id="1029" name="Picture 5" descr="dehoeksteen.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88640"/>
            <a:ext cx="3323446" cy="1008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80059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427984" y="188640"/>
            <a:ext cx="4392488" cy="1116123"/>
          </a:xfrm>
        </p:spPr>
        <p:txBody>
          <a:bodyPr>
            <a:normAutofit/>
          </a:bodyPr>
          <a:lstStyle/>
          <a:p>
            <a:pPr algn="r"/>
            <a:r>
              <a:rPr lang="nl-NL" sz="3200" b="1" dirty="0" smtClean="0">
                <a:solidFill>
                  <a:srgbClr val="FF0000"/>
                </a:solidFill>
              </a:rPr>
              <a:t>Het Lucas </a:t>
            </a:r>
            <a:r>
              <a:rPr lang="nl-NL" sz="3200" b="1" dirty="0" smtClean="0">
                <a:solidFill>
                  <a:srgbClr val="FF0000"/>
                </a:solidFill>
              </a:rPr>
              <a:t>Evangelie</a:t>
            </a:r>
            <a:br>
              <a:rPr lang="nl-NL" sz="3200" b="1" dirty="0" smtClean="0">
                <a:solidFill>
                  <a:srgbClr val="FF0000"/>
                </a:solidFill>
              </a:rPr>
            </a:br>
            <a:r>
              <a:rPr lang="nl-NL" sz="3200" b="1" dirty="0" smtClean="0">
                <a:solidFill>
                  <a:srgbClr val="FF0000"/>
                </a:solidFill>
              </a:rPr>
              <a:t>Op weg naar Jeruzalem</a:t>
            </a:r>
            <a:endParaRPr lang="nl-NL" sz="3200" b="1" dirty="0">
              <a:solidFill>
                <a:srgbClr val="FF0000"/>
              </a:solidFill>
            </a:endParaRPr>
          </a:p>
        </p:txBody>
      </p:sp>
      <p:sp>
        <p:nvSpPr>
          <p:cNvPr id="3" name="Ondertitel 2"/>
          <p:cNvSpPr>
            <a:spLocks noGrp="1"/>
          </p:cNvSpPr>
          <p:nvPr>
            <p:ph type="subTitle" idx="1"/>
          </p:nvPr>
        </p:nvSpPr>
        <p:spPr>
          <a:xfrm>
            <a:off x="251520" y="1196752"/>
            <a:ext cx="8640960" cy="5256584"/>
          </a:xfrm>
        </p:spPr>
        <p:txBody>
          <a:bodyPr>
            <a:normAutofit/>
          </a:bodyPr>
          <a:lstStyle/>
          <a:p>
            <a:endParaRPr lang="nl-NL" sz="2400" b="1" dirty="0" smtClean="0">
              <a:solidFill>
                <a:schemeClr val="tx1"/>
              </a:solidFill>
            </a:endParaRPr>
          </a:p>
          <a:p>
            <a:endParaRPr lang="nl-NL" sz="2400" b="1" dirty="0" smtClean="0">
              <a:solidFill>
                <a:schemeClr val="tx1"/>
              </a:solidFill>
              <a:sym typeface="Wingdings" panose="05000000000000000000" pitchFamily="2" charset="2"/>
            </a:endParaRPr>
          </a:p>
          <a:p>
            <a:endParaRPr lang="nl-NL" sz="2400" b="1" dirty="0" smtClean="0">
              <a:solidFill>
                <a:schemeClr val="tx1"/>
              </a:solidFill>
              <a:sym typeface="Wingdings" panose="05000000000000000000" pitchFamily="2" charset="2"/>
            </a:endParaRPr>
          </a:p>
        </p:txBody>
      </p:sp>
      <p:pic>
        <p:nvPicPr>
          <p:cNvPr id="1029" name="Picture 5" descr="dehoeksteen.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88640"/>
            <a:ext cx="3323446" cy="1296144"/>
          </a:xfrm>
          <a:prstGeom prst="rect">
            <a:avLst/>
          </a:prstGeom>
          <a:noFill/>
          <a:extLst>
            <a:ext uri="{909E8E84-426E-40DD-AFC4-6F175D3DCCD1}">
              <a14:hiddenFill xmlns:a14="http://schemas.microsoft.com/office/drawing/2010/main">
                <a:solidFill>
                  <a:srgbClr val="FFFFFF"/>
                </a:solidFill>
              </a14:hiddenFill>
            </a:ext>
          </a:extLst>
        </p:spPr>
      </p:pic>
      <p:sp>
        <p:nvSpPr>
          <p:cNvPr id="4" name="Rechthoek 3"/>
          <p:cNvSpPr/>
          <p:nvPr/>
        </p:nvSpPr>
        <p:spPr>
          <a:xfrm>
            <a:off x="467544" y="1556792"/>
            <a:ext cx="8208912" cy="3416320"/>
          </a:xfrm>
          <a:prstGeom prst="rect">
            <a:avLst/>
          </a:prstGeom>
        </p:spPr>
        <p:txBody>
          <a:bodyPr wrap="square">
            <a:spAutoFit/>
          </a:bodyPr>
          <a:lstStyle/>
          <a:p>
            <a:pPr marL="342900" indent="-342900">
              <a:buFont typeface="Arial" panose="020B0604020202020204" pitchFamily="34" charset="0"/>
              <a:buChar char="•"/>
            </a:pPr>
            <a:r>
              <a:rPr lang="nl-NL" sz="2400" b="1" dirty="0">
                <a:solidFill>
                  <a:srgbClr val="FF0000"/>
                </a:solidFill>
              </a:rPr>
              <a:t>Luc.9:51-19:44 | </a:t>
            </a:r>
            <a:r>
              <a:rPr lang="nl-NL" sz="2400" b="1" u="sng" dirty="0">
                <a:solidFill>
                  <a:srgbClr val="FF0000"/>
                </a:solidFill>
              </a:rPr>
              <a:t>Op weg naar</a:t>
            </a:r>
            <a:r>
              <a:rPr lang="nl-NL" sz="2400" b="1" dirty="0">
                <a:solidFill>
                  <a:srgbClr val="FF0000"/>
                </a:solidFill>
              </a:rPr>
              <a:t> </a:t>
            </a:r>
            <a:r>
              <a:rPr lang="nl-NL" sz="2400" b="1" dirty="0" smtClean="0">
                <a:solidFill>
                  <a:srgbClr val="FF0000"/>
                </a:solidFill>
              </a:rPr>
              <a:t>Jeruzalem</a:t>
            </a:r>
          </a:p>
          <a:p>
            <a:r>
              <a:rPr lang="nl-NL" sz="2400" b="1" dirty="0">
                <a:solidFill>
                  <a:srgbClr val="FF0000"/>
                </a:solidFill>
                <a:sym typeface="Wingdings" panose="05000000000000000000" pitchFamily="2" charset="2"/>
              </a:rPr>
              <a:t> </a:t>
            </a:r>
            <a:r>
              <a:rPr lang="nl-NL" sz="2400" b="1" dirty="0" smtClean="0">
                <a:solidFill>
                  <a:srgbClr val="FF0000"/>
                </a:solidFill>
                <a:sym typeface="Wingdings" panose="05000000000000000000" pitchFamily="2" charset="2"/>
              </a:rPr>
              <a:t>         </a:t>
            </a:r>
            <a:r>
              <a:rPr lang="nl-NL" sz="2400" b="1" dirty="0" err="1" smtClean="0">
                <a:solidFill>
                  <a:srgbClr val="FF0000"/>
                </a:solidFill>
              </a:rPr>
              <a:t>Kapernaum</a:t>
            </a:r>
            <a:r>
              <a:rPr lang="nl-NL" sz="2400" b="1" dirty="0" smtClean="0">
                <a:solidFill>
                  <a:srgbClr val="FF0000"/>
                </a:solidFill>
              </a:rPr>
              <a:t> – Jeruzalem =  +/- 190 km!</a:t>
            </a:r>
          </a:p>
          <a:p>
            <a:endParaRPr lang="nl-NL" sz="2400" b="1" i="1" dirty="0">
              <a:solidFill>
                <a:srgbClr val="FF0000"/>
              </a:solidFill>
            </a:endParaRPr>
          </a:p>
          <a:p>
            <a:r>
              <a:rPr lang="nl-NL" sz="2400" b="1" i="1" dirty="0" smtClean="0"/>
              <a:t>Luc.13</a:t>
            </a:r>
            <a:r>
              <a:rPr lang="nl-NL" sz="2400" b="1" i="1" dirty="0"/>
              <a:t>: 22, 17: 11, 18: 31, 19: 11, 28, 41 </a:t>
            </a:r>
            <a:r>
              <a:rPr lang="nl-NL" sz="2400" b="1" i="1" u="sng" dirty="0"/>
              <a:t>dichtbij</a:t>
            </a:r>
            <a:r>
              <a:rPr lang="nl-NL" sz="2400" b="1" i="1" dirty="0"/>
              <a:t> </a:t>
            </a:r>
            <a:r>
              <a:rPr lang="nl-NL" sz="2400" b="1" i="1" dirty="0" smtClean="0"/>
              <a:t>Jeruzalem</a:t>
            </a:r>
          </a:p>
          <a:p>
            <a:endParaRPr lang="nl-NL" sz="2400" b="1" i="1" dirty="0"/>
          </a:p>
          <a:p>
            <a:endParaRPr lang="nl-NL" sz="2400" b="1" i="1" dirty="0" smtClean="0"/>
          </a:p>
          <a:p>
            <a:r>
              <a:rPr lang="nl-NL" sz="2400" b="1" i="1" dirty="0" smtClean="0"/>
              <a:t>Luc.19: 45 </a:t>
            </a:r>
            <a:r>
              <a:rPr lang="nl-NL" sz="2400" b="1" i="1" u="sng" dirty="0"/>
              <a:t>in</a:t>
            </a:r>
            <a:r>
              <a:rPr lang="nl-NL" sz="2400" b="1" i="1" dirty="0"/>
              <a:t> Jeruzalem, </a:t>
            </a:r>
            <a:endParaRPr lang="nl-NL" sz="2400" b="1" i="1" dirty="0" smtClean="0"/>
          </a:p>
          <a:p>
            <a:endParaRPr lang="nl-NL" sz="2400" b="1" i="1" dirty="0" smtClean="0"/>
          </a:p>
          <a:p>
            <a:r>
              <a:rPr lang="nl-NL" sz="2400" b="1" i="1" dirty="0" smtClean="0"/>
              <a:t>Luc.22</a:t>
            </a:r>
            <a:r>
              <a:rPr lang="nl-NL" sz="2400" b="1" i="1" dirty="0"/>
              <a:t>: 39 op de Olijfberg</a:t>
            </a:r>
            <a:endParaRPr lang="nl-NL" sz="2400" b="1" dirty="0"/>
          </a:p>
        </p:txBody>
      </p:sp>
    </p:spTree>
    <p:extLst>
      <p:ext uri="{BB962C8B-B14F-4D97-AF65-F5344CB8AC3E}">
        <p14:creationId xmlns:p14="http://schemas.microsoft.com/office/powerpoint/2010/main" val="1564578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275856" y="116633"/>
            <a:ext cx="5544616" cy="1008112"/>
          </a:xfrm>
        </p:spPr>
        <p:txBody>
          <a:bodyPr>
            <a:normAutofit fontScale="90000"/>
          </a:bodyPr>
          <a:lstStyle/>
          <a:p>
            <a:pPr algn="r"/>
            <a:r>
              <a:rPr lang="nl-NL" sz="3600" b="1" dirty="0" smtClean="0">
                <a:solidFill>
                  <a:srgbClr val="FF0000"/>
                </a:solidFill>
              </a:rPr>
              <a:t>Het Lucas Evangelie</a:t>
            </a:r>
            <a:br>
              <a:rPr lang="nl-NL" sz="3600" b="1" dirty="0" smtClean="0">
                <a:solidFill>
                  <a:srgbClr val="FF0000"/>
                </a:solidFill>
              </a:rPr>
            </a:br>
            <a:r>
              <a:rPr lang="nl-NL" sz="3600" b="1" dirty="0" smtClean="0">
                <a:solidFill>
                  <a:srgbClr val="FF0000"/>
                </a:solidFill>
              </a:rPr>
              <a:t>de weg naar Jeruzalem 190 km</a:t>
            </a:r>
            <a:endParaRPr lang="nl-NL" sz="3600" b="1" dirty="0">
              <a:solidFill>
                <a:srgbClr val="FF0000"/>
              </a:solidFill>
            </a:endParaRPr>
          </a:p>
        </p:txBody>
      </p:sp>
      <p:sp>
        <p:nvSpPr>
          <p:cNvPr id="3" name="Ondertitel 2"/>
          <p:cNvSpPr>
            <a:spLocks noGrp="1"/>
          </p:cNvSpPr>
          <p:nvPr>
            <p:ph type="subTitle" idx="1"/>
          </p:nvPr>
        </p:nvSpPr>
        <p:spPr>
          <a:xfrm>
            <a:off x="251520" y="1196752"/>
            <a:ext cx="8640960" cy="5256584"/>
          </a:xfrm>
        </p:spPr>
        <p:txBody>
          <a:bodyPr>
            <a:normAutofit/>
          </a:bodyPr>
          <a:lstStyle/>
          <a:p>
            <a:endParaRPr lang="nl-NL" sz="2400" b="1" dirty="0" smtClean="0">
              <a:solidFill>
                <a:schemeClr val="tx1"/>
              </a:solidFill>
            </a:endParaRPr>
          </a:p>
          <a:p>
            <a:endParaRPr lang="nl-NL" sz="2400" b="1" dirty="0" smtClean="0">
              <a:solidFill>
                <a:schemeClr val="tx1"/>
              </a:solidFill>
              <a:sym typeface="Wingdings" panose="05000000000000000000" pitchFamily="2" charset="2"/>
            </a:endParaRPr>
          </a:p>
        </p:txBody>
      </p:sp>
      <p:pic>
        <p:nvPicPr>
          <p:cNvPr id="1029" name="Picture 5" descr="dehoeksteen.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16632"/>
            <a:ext cx="3323446" cy="115212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1268760"/>
            <a:ext cx="8424936" cy="5328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4283740"/>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898</TotalTime>
  <Words>2355</Words>
  <Application>Microsoft Office PowerPoint</Application>
  <PresentationFormat>Diavoorstelling (4:3)</PresentationFormat>
  <Paragraphs>251</Paragraphs>
  <Slides>20</Slides>
  <Notes>0</Notes>
  <HiddenSlides>0</HiddenSlides>
  <MMClips>0</MMClips>
  <ScaleCrop>false</ScaleCrop>
  <HeadingPairs>
    <vt:vector size="4" baseType="variant">
      <vt:variant>
        <vt:lpstr>Thema</vt:lpstr>
      </vt:variant>
      <vt:variant>
        <vt:i4>1</vt:i4>
      </vt:variant>
      <vt:variant>
        <vt:lpstr>Diatitels</vt:lpstr>
      </vt:variant>
      <vt:variant>
        <vt:i4>20</vt:i4>
      </vt:variant>
    </vt:vector>
  </HeadingPairs>
  <TitlesOfParts>
    <vt:vector size="21" baseType="lpstr">
      <vt:lpstr>Kantoorthema</vt:lpstr>
      <vt:lpstr>Het Lucas Evangelie</vt:lpstr>
      <vt:lpstr>Lucas’ opbouw lijkt de  volgorde van de route van Jezus door het land</vt:lpstr>
      <vt:lpstr>Het Lucas Evangelie</vt:lpstr>
      <vt:lpstr>Luc.8: 4 - 56 Jezus in Galilea en Judea</vt:lpstr>
      <vt:lpstr>Luc.9:1-50 Jezus in Galilea en Judea</vt:lpstr>
      <vt:lpstr>Het Lucas Evangelie</vt:lpstr>
      <vt:lpstr>Het Lucas Evangelie</vt:lpstr>
      <vt:lpstr>Het Lucas Evangelie Op weg naar Jeruzalem</vt:lpstr>
      <vt:lpstr>Het Lucas Evangelie de weg naar Jeruzalem 190 km</vt:lpstr>
      <vt:lpstr>Het Lucas Evangelie Jezus opweg naar Jeruzalem</vt:lpstr>
      <vt:lpstr>Het Lucas Evangelie Op weg naar Jeruzalem</vt:lpstr>
      <vt:lpstr>Het Lucas Evangelie</vt:lpstr>
      <vt:lpstr>Het Lucas Evangelie  veel lessen tijdens maaltijden</vt:lpstr>
      <vt:lpstr>Het Lucas Evangelie</vt:lpstr>
      <vt:lpstr>Het Lucas Evangelie</vt:lpstr>
      <vt:lpstr>Het Lucas Evangelie  geld en bezit</vt:lpstr>
      <vt:lpstr>Het Lucas Evangelie Jezus richting Jeruzalem</vt:lpstr>
      <vt:lpstr>Het Lucas Evangelie</vt:lpstr>
      <vt:lpstr>Het Lucas Evangelie Jezus richting Jeruzalem</vt:lpstr>
      <vt:lpstr>Het Lucas Evangelie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Het Lucas Evangelie</dc:title>
  <dc:creator>Johan1954</dc:creator>
  <cp:lastModifiedBy>Johan1954</cp:lastModifiedBy>
  <cp:revision>70</cp:revision>
  <dcterms:created xsi:type="dcterms:W3CDTF">2020-02-05T18:32:29Z</dcterms:created>
  <dcterms:modified xsi:type="dcterms:W3CDTF">2020-02-17T17:05:55Z</dcterms:modified>
</cp:coreProperties>
</file>