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70" r:id="rId3"/>
    <p:sldId id="278" r:id="rId4"/>
    <p:sldId id="273" r:id="rId5"/>
    <p:sldId id="279" r:id="rId6"/>
    <p:sldId id="258" r:id="rId7"/>
    <p:sldId id="275" r:id="rId8"/>
    <p:sldId id="276" r:id="rId9"/>
    <p:sldId id="277" r:id="rId10"/>
    <p:sldId id="272" r:id="rId11"/>
    <p:sldId id="271" r:id="rId12"/>
    <p:sldId id="280" r:id="rId13"/>
    <p:sldId id="281" r:id="rId14"/>
    <p:sldId id="260" r:id="rId15"/>
    <p:sldId id="282" r:id="rId16"/>
    <p:sldId id="261" r:id="rId17"/>
    <p:sldId id="262" r:id="rId18"/>
    <p:sldId id="263" r:id="rId19"/>
    <p:sldId id="264"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5D200-51AF-475E-B7FD-FEF175DC7D8E}" type="datetimeFigureOut">
              <a:rPr lang="nl-NL" smtClean="0"/>
              <a:t>3-2-2020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D734D-511D-44D1-A869-501A14FD882C}" type="slidenum">
              <a:rPr lang="nl-NL" smtClean="0"/>
              <a:t>‹nr.›</a:t>
            </a:fld>
            <a:endParaRPr lang="nl-NL"/>
          </a:p>
        </p:txBody>
      </p:sp>
    </p:spTree>
    <p:extLst>
      <p:ext uri="{BB962C8B-B14F-4D97-AF65-F5344CB8AC3E}">
        <p14:creationId xmlns:p14="http://schemas.microsoft.com/office/powerpoint/2010/main" val="287400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bg2"/>
                </a:solidFill>
              </a:rPr>
              <a:t>24:19	Jezus uit </a:t>
            </a:r>
            <a:r>
              <a:rPr lang="nl-NL" sz="1200" dirty="0" err="1">
                <a:solidFill>
                  <a:schemeClr val="bg2"/>
                </a:solidFill>
              </a:rPr>
              <a:t>Nazaret</a:t>
            </a:r>
            <a:r>
              <a:rPr lang="nl-NL" sz="1200" dirty="0">
                <a:solidFill>
                  <a:schemeClr val="bg2"/>
                </a:solidFill>
              </a:rPr>
              <a:t>, een machtig profeet in woord en daad in de ogen van God en van het hele volk</a:t>
            </a:r>
          </a:p>
          <a:p>
            <a:endParaRPr lang="nl-NL" dirty="0"/>
          </a:p>
          <a:p>
            <a:r>
              <a:rPr lang="nl-NL" dirty="0"/>
              <a:t>Samenvatting in Handelingen 1:1-2</a:t>
            </a:r>
          </a:p>
          <a:p>
            <a:r>
              <a:rPr lang="nl-NL" dirty="0"/>
              <a:t>1 In mijn eerste boek, </a:t>
            </a:r>
            <a:r>
              <a:rPr lang="nl-NL" dirty="0" err="1"/>
              <a:t>Theofilus</a:t>
            </a:r>
            <a:r>
              <a:rPr lang="nl-NL" dirty="0"/>
              <a:t>, heb ik de daden en het onderricht van Jezus beschreven, </a:t>
            </a:r>
          </a:p>
          <a:p>
            <a:r>
              <a:rPr lang="nl-NL" dirty="0"/>
              <a:t>2 vanaf het begin tot aan de dag waarop hij in de hemel werd opgenomen, nadat hij de apostelen die hij door de heilige Geest had uitgekozen, had gezegd wat hun opdracht was. </a:t>
            </a:r>
          </a:p>
          <a:p>
            <a:endParaRPr lang="nl-NL" dirty="0"/>
          </a:p>
          <a:p>
            <a:r>
              <a:rPr lang="nl-NL" dirty="0"/>
              <a:t>Lukas heeft oog</a:t>
            </a:r>
            <a:r>
              <a:rPr lang="nl-NL" baseline="0" dirty="0"/>
              <a:t> voor de ‘</a:t>
            </a:r>
            <a:r>
              <a:rPr lang="nl-NL" baseline="0" dirty="0" err="1"/>
              <a:t>nederigen</a:t>
            </a:r>
            <a:r>
              <a:rPr lang="nl-NL" baseline="0" dirty="0"/>
              <a:t>’ vrouwen, kinderen, arme mensen, outcasts, zoals Samaritanen.</a:t>
            </a:r>
            <a:endParaRPr lang="nl-NL" dirty="0"/>
          </a:p>
          <a:p>
            <a:r>
              <a:rPr lang="nl-NL" dirty="0"/>
              <a:t>In Lukas/Handelingen zien we Gods doel om</a:t>
            </a:r>
            <a:r>
              <a:rPr lang="nl-NL" baseline="0" dirty="0"/>
              <a:t> redding te brengen in alle volheid voor allen. Het evangelie anticipeert hier al op, Jezus is constant muren aan het afbreken tussen rassen, mannen en vrouwen, arme en rijk, rechtvaardige en zondaar. In Handelingen wordt dat verder getoond. </a:t>
            </a:r>
          </a:p>
          <a:p>
            <a:endParaRPr lang="nl-NL" baseline="0" dirty="0"/>
          </a:p>
          <a:p>
            <a:r>
              <a:rPr lang="nl-NL" baseline="0" dirty="0"/>
              <a:t>rede aan de leerlingen:6:20-23 – zaligsprekingen</a:t>
            </a:r>
          </a:p>
          <a:p>
            <a:r>
              <a:rPr lang="nl-NL" baseline="0" dirty="0"/>
              <a:t>6:20-37 – deels vergelijkbaar met de </a:t>
            </a:r>
            <a:r>
              <a:rPr lang="nl-NL" baseline="0" dirty="0" err="1"/>
              <a:t>bergrede</a:t>
            </a:r>
            <a:r>
              <a:rPr lang="nl-NL" baseline="0" dirty="0"/>
              <a:t>, maar hier in de vlakte (</a:t>
            </a:r>
            <a:r>
              <a:rPr lang="nl-NL" baseline="0" dirty="0" err="1"/>
              <a:t>vs</a:t>
            </a:r>
            <a:r>
              <a:rPr lang="nl-NL" baseline="0" dirty="0"/>
              <a:t> 17).</a:t>
            </a:r>
            <a:endParaRPr lang="nl-NL" dirty="0"/>
          </a:p>
        </p:txBody>
      </p:sp>
      <p:sp>
        <p:nvSpPr>
          <p:cNvPr id="4" name="Slide Number Placeholder 3"/>
          <p:cNvSpPr>
            <a:spLocks noGrp="1"/>
          </p:cNvSpPr>
          <p:nvPr>
            <p:ph type="sldNum" sz="quarter" idx="10"/>
          </p:nvPr>
        </p:nvSpPr>
        <p:spPr/>
        <p:txBody>
          <a:bodyPr/>
          <a:lstStyle/>
          <a:p>
            <a:fld id="{01EF98A8-A733-7D4E-A356-30667558194A}" type="slidenum">
              <a:rPr lang="nl-NL" smtClean="0"/>
              <a:t>3</a:t>
            </a:fld>
            <a:endParaRPr lang="nl-NL"/>
          </a:p>
        </p:txBody>
      </p:sp>
    </p:spTree>
    <p:extLst>
      <p:ext uri="{BB962C8B-B14F-4D97-AF65-F5344CB8AC3E}">
        <p14:creationId xmlns:p14="http://schemas.microsoft.com/office/powerpoint/2010/main" val="345492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146F876-B2D8-4217-A6EF-60C69B9E8BB0}" type="datetimeFigureOut">
              <a:rPr lang="nl-NL" smtClean="0"/>
              <a:t>3-2-2020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1959735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46F876-B2D8-4217-A6EF-60C69B9E8BB0}" type="datetimeFigureOut">
              <a:rPr lang="nl-NL" smtClean="0"/>
              <a:t>3-2-2020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219417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46F876-B2D8-4217-A6EF-60C69B9E8BB0}" type="datetimeFigureOut">
              <a:rPr lang="nl-NL" smtClean="0"/>
              <a:t>3-2-2020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158561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ard">
    <p:spTree>
      <p:nvGrpSpPr>
        <p:cNvPr id="1" name=""/>
        <p:cNvGrpSpPr/>
        <p:nvPr/>
      </p:nvGrpSpPr>
      <p:grpSpPr>
        <a:xfrm>
          <a:off x="0" y="0"/>
          <a:ext cx="0" cy="0"/>
          <a:chOff x="0" y="0"/>
          <a:chExt cx="0" cy="0"/>
        </a:xfrm>
      </p:grpSpPr>
      <p:sp>
        <p:nvSpPr>
          <p:cNvPr id="7" name="Title 6"/>
          <p:cNvSpPr>
            <a:spLocks noGrp="1"/>
          </p:cNvSpPr>
          <p:nvPr>
            <p:ph type="title"/>
          </p:nvPr>
        </p:nvSpPr>
        <p:spPr>
          <a:xfrm>
            <a:off x="432000" y="188640"/>
            <a:ext cx="8280000" cy="720000"/>
          </a:xfrm>
        </p:spPr>
        <p:txBody>
          <a:bodyPr/>
          <a:lstStyle/>
          <a:p>
            <a:r>
              <a:rPr lang="nl-NL" dirty="0"/>
              <a:t>Klik om stijl te bewerken</a:t>
            </a:r>
            <a:endParaRPr lang="en-US" dirty="0"/>
          </a:p>
        </p:txBody>
      </p:sp>
      <p:sp>
        <p:nvSpPr>
          <p:cNvPr id="14" name="Tijdelijke aanduiding voor dianummer 5">
            <a:extLst>
              <a:ext uri="{FF2B5EF4-FFF2-40B4-BE49-F238E27FC236}">
                <a16:creationId xmlns=""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Nieuwe Testament | Les 1 | Inleiding &amp; Lucas 1-9 | September 2019</a:t>
            </a:r>
            <a:endParaRPr lang="nl-NL" dirty="0"/>
          </a:p>
        </p:txBody>
      </p:sp>
      <p:sp>
        <p:nvSpPr>
          <p:cNvPr id="4" name="Tijdelijke aanduiding voor inhoud 3">
            <a:extLst>
              <a:ext uri="{FF2B5EF4-FFF2-40B4-BE49-F238E27FC236}">
                <a16:creationId xmlns="" xmlns:a16="http://schemas.microsoft.com/office/drawing/2014/main" id="{6B798EC1-3D51-4CB3-9F00-B3876B5DA418}"/>
              </a:ext>
            </a:extLst>
          </p:cNvPr>
          <p:cNvSpPr>
            <a:spLocks noGrp="1"/>
          </p:cNvSpPr>
          <p:nvPr>
            <p:ph sz="quarter" idx="10"/>
          </p:nvPr>
        </p:nvSpPr>
        <p:spPr>
          <a:xfrm>
            <a:off x="432000" y="1269280"/>
            <a:ext cx="8280000" cy="4680000"/>
          </a:xfrm>
        </p:spPr>
        <p:txBody>
          <a:bodyPr/>
          <a:lstStyle>
            <a:lvl2pPr>
              <a:defRPr sz="2200"/>
            </a:lvl2pPr>
            <a:lvl3pPr>
              <a:defRPr sz="2200"/>
            </a:lvl3pPr>
            <a:lvl4pPr>
              <a:defRPr sz="2200"/>
            </a:lvl4pPr>
            <a:lvl5pPr>
              <a:defRPr sz="22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8734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46F876-B2D8-4217-A6EF-60C69B9E8BB0}" type="datetimeFigureOut">
              <a:rPr lang="nl-NL" smtClean="0"/>
              <a:t>3-2-2020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411222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146F876-B2D8-4217-A6EF-60C69B9E8BB0}" type="datetimeFigureOut">
              <a:rPr lang="nl-NL" smtClean="0"/>
              <a:t>3-2-2020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316447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146F876-B2D8-4217-A6EF-60C69B9E8BB0}" type="datetimeFigureOut">
              <a:rPr lang="nl-NL" smtClean="0"/>
              <a:t>3-2-2020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65027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146F876-B2D8-4217-A6EF-60C69B9E8BB0}" type="datetimeFigureOut">
              <a:rPr lang="nl-NL" smtClean="0"/>
              <a:t>3-2-2020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253586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146F876-B2D8-4217-A6EF-60C69B9E8BB0}" type="datetimeFigureOut">
              <a:rPr lang="nl-NL" smtClean="0"/>
              <a:t>3-2-2020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52759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146F876-B2D8-4217-A6EF-60C69B9E8BB0}" type="datetimeFigureOut">
              <a:rPr lang="nl-NL" smtClean="0"/>
              <a:t>3-2-2020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184188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146F876-B2D8-4217-A6EF-60C69B9E8BB0}" type="datetimeFigureOut">
              <a:rPr lang="nl-NL" smtClean="0"/>
              <a:t>3-2-2020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258507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146F876-B2D8-4217-A6EF-60C69B9E8BB0}" type="datetimeFigureOut">
              <a:rPr lang="nl-NL" smtClean="0"/>
              <a:t>3-2-2020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D9F844C-1469-401A-996D-9D0446163F09}" type="slidenum">
              <a:rPr lang="nl-NL" smtClean="0"/>
              <a:t>‹nr.›</a:t>
            </a:fld>
            <a:endParaRPr lang="nl-NL"/>
          </a:p>
        </p:txBody>
      </p:sp>
    </p:spTree>
    <p:extLst>
      <p:ext uri="{BB962C8B-B14F-4D97-AF65-F5344CB8AC3E}">
        <p14:creationId xmlns:p14="http://schemas.microsoft.com/office/powerpoint/2010/main" val="128177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6F876-B2D8-4217-A6EF-60C69B9E8BB0}" type="datetimeFigureOut">
              <a:rPr lang="nl-NL" smtClean="0"/>
              <a:t>3-2-2020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F844C-1469-401A-996D-9D0446163F09}" type="slidenum">
              <a:rPr lang="nl-NL" smtClean="0"/>
              <a:t>‹nr.›</a:t>
            </a:fld>
            <a:endParaRPr lang="nl-NL"/>
          </a:p>
        </p:txBody>
      </p:sp>
    </p:spTree>
    <p:extLst>
      <p:ext uri="{BB962C8B-B14F-4D97-AF65-F5344CB8AC3E}">
        <p14:creationId xmlns:p14="http://schemas.microsoft.com/office/powerpoint/2010/main" val="1973223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outube.com/watch?v=x6no0x7ZuTg&amp;list=RDx6no0x7ZuTg&amp;index=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hristipedia.nl/Artikelen/Z/Zelote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hristenenvoorisrael.nl/2017/11/israel-jubeljaar-en-komst-messias/" TargetMode="External"/><Relationship Id="rId2" Type="http://schemas.openxmlformats.org/officeDocument/2006/relationships/hyperlink" Target="http://www.christipedia.nl/Artikelen/J/Jubeljaar"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zoeklicht.nl/artikelen/wake+up+3++jubeljaren+op+gods+kalender_4593" TargetMode="External"/><Relationship Id="rId4" Type="http://schemas.openxmlformats.org/officeDocument/2006/relationships/hyperlink" Target="https://www.amen.nl/artikel/335/het-50e-jaar-een-jubeljaar-voor-de-he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55976" y="260648"/>
            <a:ext cx="4392488" cy="1296143"/>
          </a:xfrm>
        </p:spPr>
        <p:txBody>
          <a:bodyPr>
            <a:normAutofit/>
          </a:bodyPr>
          <a:lstStyle/>
          <a:p>
            <a:pPr algn="r"/>
            <a:r>
              <a:rPr lang="nl-NL" sz="3600" b="1" dirty="0" smtClean="0">
                <a:solidFill>
                  <a:srgbClr val="FF0000"/>
                </a:solidFill>
              </a:rPr>
              <a:t>Het Lucas Evangelie</a:t>
            </a:r>
            <a:endParaRPr lang="nl-NL" sz="3600" b="1" dirty="0">
              <a:solidFill>
                <a:srgbClr val="FF0000"/>
              </a:solidFill>
            </a:endParaRPr>
          </a:p>
        </p:txBody>
      </p:sp>
      <p:sp>
        <p:nvSpPr>
          <p:cNvPr id="3" name="Ondertitel 2"/>
          <p:cNvSpPr>
            <a:spLocks noGrp="1"/>
          </p:cNvSpPr>
          <p:nvPr>
            <p:ph type="subTitle" idx="1"/>
          </p:nvPr>
        </p:nvSpPr>
        <p:spPr>
          <a:xfrm>
            <a:off x="251520" y="1196752"/>
            <a:ext cx="8640960" cy="5256584"/>
          </a:xfrm>
        </p:spPr>
        <p:txBody>
          <a:bodyPr>
            <a:normAutofit lnSpcReduction="10000"/>
          </a:bodyPr>
          <a:lstStyle/>
          <a:p>
            <a:endParaRPr lang="nl-NL" sz="2400" b="1" dirty="0" smtClean="0">
              <a:solidFill>
                <a:schemeClr val="tx1"/>
              </a:solidFill>
            </a:endParaRPr>
          </a:p>
          <a:p>
            <a:r>
              <a:rPr lang="nl-NL" sz="2400" b="1" dirty="0" smtClean="0">
                <a:solidFill>
                  <a:schemeClr val="tx1"/>
                </a:solidFill>
              </a:rPr>
              <a:t>4 studie avonden op de maandagavonden over /  vanuit het Lucas Evangelie</a:t>
            </a:r>
          </a:p>
          <a:p>
            <a:r>
              <a:rPr lang="nl-NL" sz="2400" b="1" dirty="0" smtClean="0">
                <a:solidFill>
                  <a:schemeClr val="tx1"/>
                </a:solidFill>
              </a:rPr>
              <a:t>Aanvang 20:00 uur, einde 22:00 uur</a:t>
            </a:r>
          </a:p>
          <a:p>
            <a:r>
              <a:rPr lang="nl-NL" sz="2400" b="1" dirty="0" smtClean="0">
                <a:solidFill>
                  <a:schemeClr val="tx1"/>
                </a:solidFill>
              </a:rPr>
              <a:t>Zaal open om 19:30 uur</a:t>
            </a:r>
          </a:p>
          <a:p>
            <a:pPr algn="l"/>
            <a:r>
              <a:rPr lang="nl-NL" sz="2800" b="1" dirty="0">
                <a:solidFill>
                  <a:srgbClr val="FF0000"/>
                </a:solidFill>
              </a:rPr>
              <a:t>Ps.119: 105</a:t>
            </a:r>
          </a:p>
          <a:p>
            <a:pPr algn="l"/>
            <a:r>
              <a:rPr lang="nl-NL" sz="2100" b="1" u="sng" dirty="0">
                <a:hlinkClick r:id="rId2"/>
              </a:rPr>
              <a:t>www.youtube.com/watch?v=x6no0x7ZuTg&amp;list=RDx6no0x7ZuTg&amp;index=1</a:t>
            </a:r>
            <a:endParaRPr lang="nl-NL" sz="2100" b="1" dirty="0">
              <a:solidFill>
                <a:srgbClr val="FF0000"/>
              </a:solidFill>
            </a:endParaRPr>
          </a:p>
          <a:p>
            <a:endParaRPr lang="nl-NL" sz="2400" b="1" dirty="0" smtClean="0">
              <a:solidFill>
                <a:schemeClr val="tx1"/>
              </a:solidFill>
            </a:endParaRPr>
          </a:p>
          <a:p>
            <a:endParaRPr lang="nl-NL" sz="800" b="1" dirty="0" smtClean="0">
              <a:solidFill>
                <a:schemeClr val="tx1"/>
              </a:solidFill>
            </a:endParaRPr>
          </a:p>
          <a:p>
            <a:pPr algn="l"/>
            <a:r>
              <a:rPr lang="nl-NL" sz="2400" b="1" dirty="0" smtClean="0">
                <a:solidFill>
                  <a:schemeClr val="tx1"/>
                </a:solidFill>
              </a:rPr>
              <a:t>13 jan.     Inleiding + Luc.1- 4: 13, </a:t>
            </a:r>
          </a:p>
          <a:p>
            <a:pPr algn="l"/>
            <a:r>
              <a:rPr lang="nl-NL" sz="2400" b="1" dirty="0" smtClean="0">
                <a:solidFill>
                  <a:srgbClr val="FF0000"/>
                </a:solidFill>
              </a:rPr>
              <a:t>  </a:t>
            </a:r>
            <a:r>
              <a:rPr lang="nl-NL" sz="2400" b="1" u="sng" dirty="0" smtClean="0">
                <a:solidFill>
                  <a:srgbClr val="FF0000"/>
                </a:solidFill>
              </a:rPr>
              <a:t>3 febr.   stukje herhaling + Luc.4: 14 – 9: 50, </a:t>
            </a:r>
            <a:r>
              <a:rPr lang="nl-NL" sz="2400" b="1" u="sng" dirty="0">
                <a:solidFill>
                  <a:srgbClr val="FF0000"/>
                </a:solidFill>
              </a:rPr>
              <a:t> </a:t>
            </a:r>
            <a:r>
              <a:rPr lang="nl-NL" sz="2400" b="1" u="sng" dirty="0" smtClean="0">
                <a:solidFill>
                  <a:srgbClr val="FF0000"/>
                </a:solidFill>
              </a:rPr>
              <a:t>   </a:t>
            </a:r>
            <a:r>
              <a:rPr lang="nl-NL" sz="2400" b="1" u="sng" dirty="0" smtClean="0">
                <a:solidFill>
                  <a:srgbClr val="FF0000"/>
                </a:solidFill>
                <a:sym typeface="Wingdings" panose="05000000000000000000" pitchFamily="2" charset="2"/>
              </a:rPr>
              <a:t> </a:t>
            </a:r>
            <a:r>
              <a:rPr lang="nl-NL" sz="2400" b="1" u="sng" dirty="0" smtClean="0">
                <a:solidFill>
                  <a:srgbClr val="FF0000"/>
                </a:solidFill>
              </a:rPr>
              <a:t>te Galilea</a:t>
            </a:r>
          </a:p>
          <a:p>
            <a:pPr algn="l"/>
            <a:r>
              <a:rPr lang="nl-NL" sz="2400" b="1" dirty="0" smtClean="0">
                <a:solidFill>
                  <a:schemeClr val="tx1"/>
                </a:solidFill>
              </a:rPr>
              <a:t>17 febr.   stukje herhaling + Luc.</a:t>
            </a:r>
            <a:r>
              <a:rPr lang="nl-NL" sz="2400" b="1" dirty="0">
                <a:solidFill>
                  <a:schemeClr val="tx1"/>
                </a:solidFill>
              </a:rPr>
              <a:t> 9: 51 – 19: </a:t>
            </a:r>
            <a:r>
              <a:rPr lang="nl-NL" sz="2400" b="1" dirty="0" smtClean="0">
                <a:solidFill>
                  <a:schemeClr val="tx1"/>
                </a:solidFill>
              </a:rPr>
              <a:t>27,  </a:t>
            </a:r>
            <a:r>
              <a:rPr lang="nl-NL" sz="2400" b="1" dirty="0" smtClean="0">
                <a:solidFill>
                  <a:schemeClr val="tx1"/>
                </a:solidFill>
                <a:sym typeface="Wingdings" panose="05000000000000000000" pitchFamily="2" charset="2"/>
              </a:rPr>
              <a:t> </a:t>
            </a:r>
            <a:r>
              <a:rPr lang="nl-NL" sz="2400" b="1" dirty="0" smtClean="0">
                <a:solidFill>
                  <a:schemeClr val="tx1"/>
                </a:solidFill>
              </a:rPr>
              <a:t>naar Jeruzalem</a:t>
            </a:r>
          </a:p>
          <a:p>
            <a:pPr algn="l"/>
            <a:r>
              <a:rPr lang="nl-NL" sz="2400" b="1" dirty="0" smtClean="0">
                <a:solidFill>
                  <a:schemeClr val="tx1"/>
                </a:solidFill>
              </a:rPr>
              <a:t>2 maart   stukje herhaling + Luc.19: 28 – eind     </a:t>
            </a:r>
            <a:r>
              <a:rPr lang="nl-NL" sz="2400" b="1" dirty="0" smtClean="0">
                <a:solidFill>
                  <a:schemeClr val="tx1"/>
                </a:solidFill>
                <a:sym typeface="Wingdings" panose="05000000000000000000" pitchFamily="2" charset="2"/>
              </a:rPr>
              <a:t></a:t>
            </a:r>
            <a:r>
              <a:rPr lang="nl-NL" sz="2400" b="1" dirty="0">
                <a:solidFill>
                  <a:schemeClr val="tx1"/>
                </a:solidFill>
                <a:sym typeface="Wingdings" panose="05000000000000000000" pitchFamily="2" charset="2"/>
              </a:rPr>
              <a:t> </a:t>
            </a:r>
            <a:r>
              <a:rPr lang="nl-NL" sz="2400" b="1" dirty="0" smtClean="0">
                <a:solidFill>
                  <a:schemeClr val="tx1"/>
                </a:solidFill>
                <a:sym typeface="Wingdings" panose="05000000000000000000" pitchFamily="2" charset="2"/>
              </a:rPr>
              <a:t>in Jeruzalem</a:t>
            </a:r>
          </a:p>
        </p:txBody>
      </p:sp>
      <p:pic>
        <p:nvPicPr>
          <p:cNvPr id="1029" name="Picture 5" descr="dehoekstee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640"/>
            <a:ext cx="332344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028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116632"/>
            <a:ext cx="4752528" cy="1323528"/>
          </a:xfrm>
        </p:spPr>
        <p:txBody>
          <a:bodyPr>
            <a:normAutofit/>
          </a:bodyPr>
          <a:lstStyle/>
          <a:p>
            <a:pPr algn="r"/>
            <a:r>
              <a:rPr lang="nl-NL" sz="3600" b="1" dirty="0" smtClean="0">
                <a:solidFill>
                  <a:srgbClr val="FF0000"/>
                </a:solidFill>
              </a:rPr>
              <a:t>Luc.4</a:t>
            </a:r>
            <a:r>
              <a:rPr lang="nl-NL" sz="3600" b="1" dirty="0">
                <a:solidFill>
                  <a:srgbClr val="FF0000"/>
                </a:solidFill>
              </a:rPr>
              <a:t>: </a:t>
            </a:r>
            <a:r>
              <a:rPr lang="nl-NL" sz="3600" b="1" dirty="0" smtClean="0">
                <a:solidFill>
                  <a:srgbClr val="FF0000"/>
                </a:solidFill>
              </a:rPr>
              <a:t>31 </a:t>
            </a:r>
            <a:r>
              <a:rPr lang="nl-NL" sz="3600" b="1" dirty="0">
                <a:solidFill>
                  <a:srgbClr val="FF0000"/>
                </a:solidFill>
              </a:rPr>
              <a:t>- </a:t>
            </a:r>
            <a:r>
              <a:rPr lang="nl-NL" sz="3600" b="1" dirty="0" smtClean="0">
                <a:solidFill>
                  <a:srgbClr val="FF0000"/>
                </a:solidFill>
              </a:rPr>
              <a:t>41   </a:t>
            </a:r>
            <a:r>
              <a:rPr lang="nl-NL" sz="3600" b="1" dirty="0">
                <a:solidFill>
                  <a:srgbClr val="FF0000"/>
                </a:solidFill>
              </a:rPr>
              <a:t/>
            </a:r>
            <a:br>
              <a:rPr lang="nl-NL" sz="3600" b="1" dirty="0">
                <a:solidFill>
                  <a:srgbClr val="FF0000"/>
                </a:solidFill>
              </a:rPr>
            </a:br>
            <a:r>
              <a:rPr lang="nl-NL" sz="3600" b="1" dirty="0">
                <a:solidFill>
                  <a:srgbClr val="FF0000"/>
                </a:solidFill>
              </a:rPr>
              <a:t>Jezus </a:t>
            </a:r>
            <a:r>
              <a:rPr lang="nl-NL" sz="3600" b="1" dirty="0" smtClean="0">
                <a:solidFill>
                  <a:srgbClr val="FF0000"/>
                </a:solidFill>
              </a:rPr>
              <a:t>in </a:t>
            </a:r>
            <a:r>
              <a:rPr lang="nl-NL" sz="3600" b="1" dirty="0" err="1" smtClean="0">
                <a:solidFill>
                  <a:srgbClr val="FF0000"/>
                </a:solidFill>
              </a:rPr>
              <a:t>Kafarnaüm</a:t>
            </a:r>
            <a:endParaRPr lang="nl-NL" sz="3600" b="1" dirty="0">
              <a:solidFill>
                <a:srgbClr val="FF0000"/>
              </a:solidFill>
            </a:endParaRPr>
          </a:p>
        </p:txBody>
      </p:sp>
      <p:sp>
        <p:nvSpPr>
          <p:cNvPr id="3" name="Ondertitel 2"/>
          <p:cNvSpPr>
            <a:spLocks noGrp="1"/>
          </p:cNvSpPr>
          <p:nvPr>
            <p:ph type="subTitle" idx="1"/>
          </p:nvPr>
        </p:nvSpPr>
        <p:spPr>
          <a:xfrm>
            <a:off x="323528" y="1484784"/>
            <a:ext cx="8568952" cy="5040560"/>
          </a:xfrm>
        </p:spPr>
        <p:txBody>
          <a:bodyPr>
            <a:normAutofit/>
          </a:bodyPr>
          <a:lstStyle/>
          <a:p>
            <a:endParaRPr lang="nl-NL" dirty="0"/>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53947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97" y="1414745"/>
            <a:ext cx="8717191" cy="518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458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116632"/>
            <a:ext cx="4752528" cy="1323528"/>
          </a:xfrm>
        </p:spPr>
        <p:txBody>
          <a:bodyPr>
            <a:normAutofit fontScale="90000"/>
          </a:bodyPr>
          <a:lstStyle/>
          <a:p>
            <a:pPr algn="r"/>
            <a:r>
              <a:rPr lang="nl-NL" sz="3600" b="1" dirty="0" smtClean="0">
                <a:solidFill>
                  <a:srgbClr val="FF0000"/>
                </a:solidFill>
              </a:rPr>
              <a:t>Luc.5: 1 - </a:t>
            </a:r>
            <a:r>
              <a:rPr lang="nl-NL" sz="3600" b="1" dirty="0">
                <a:solidFill>
                  <a:srgbClr val="FF0000"/>
                </a:solidFill>
              </a:rPr>
              <a:t>6</a:t>
            </a:r>
            <a:r>
              <a:rPr lang="nl-NL" sz="3600" b="1" dirty="0" smtClean="0">
                <a:solidFill>
                  <a:srgbClr val="FF0000"/>
                </a:solidFill>
              </a:rPr>
              <a:t>: 49    </a:t>
            </a:r>
            <a:br>
              <a:rPr lang="nl-NL" sz="3600" b="1" dirty="0" smtClean="0">
                <a:solidFill>
                  <a:srgbClr val="FF0000"/>
                </a:solidFill>
              </a:rPr>
            </a:br>
            <a:r>
              <a:rPr lang="nl-NL" sz="3600" b="1" dirty="0" smtClean="0">
                <a:solidFill>
                  <a:srgbClr val="FF0000"/>
                </a:solidFill>
              </a:rPr>
              <a:t>Jezus kiest Zijn discipelen</a:t>
            </a:r>
            <a:endParaRPr lang="nl-NL" sz="3600" b="1" dirty="0">
              <a:solidFill>
                <a:srgbClr val="FF0000"/>
              </a:solidFill>
            </a:endParaRPr>
          </a:p>
        </p:txBody>
      </p:sp>
      <p:sp>
        <p:nvSpPr>
          <p:cNvPr id="3" name="Ondertitel 2"/>
          <p:cNvSpPr>
            <a:spLocks noGrp="1"/>
          </p:cNvSpPr>
          <p:nvPr>
            <p:ph type="subTitle" idx="1"/>
          </p:nvPr>
        </p:nvSpPr>
        <p:spPr>
          <a:xfrm>
            <a:off x="251520" y="1340768"/>
            <a:ext cx="8712968" cy="5184576"/>
          </a:xfrm>
        </p:spPr>
        <p:txBody>
          <a:bodyPr>
            <a:normAutofit/>
          </a:bodyPr>
          <a:lstStyle/>
          <a:p>
            <a:pPr algn="l"/>
            <a:r>
              <a:rPr lang="nl-NL" sz="2200" b="1" dirty="0" smtClean="0">
                <a:solidFill>
                  <a:srgbClr val="FF0000"/>
                </a:solidFill>
              </a:rPr>
              <a:t>Luc. 5: 1 - 6: 16 Roeping/keuze van de 12 discipelen, verg. Rabbijnen </a:t>
            </a:r>
          </a:p>
          <a:p>
            <a:pPr algn="l"/>
            <a:r>
              <a:rPr lang="nl-NL" sz="2200" b="1" dirty="0" smtClean="0">
                <a:solidFill>
                  <a:schemeClr val="tx1"/>
                </a:solidFill>
              </a:rPr>
              <a:t>H.5: 1-11 </a:t>
            </a:r>
            <a:r>
              <a:rPr lang="nl-NL" sz="2200" b="1" u="sng" dirty="0" smtClean="0">
                <a:solidFill>
                  <a:schemeClr val="tx1"/>
                </a:solidFill>
              </a:rPr>
              <a:t>Simon, Jacobus en Johannes</a:t>
            </a:r>
            <a:r>
              <a:rPr lang="nl-NL" sz="2200" b="1" dirty="0" smtClean="0">
                <a:solidFill>
                  <a:schemeClr val="tx1"/>
                </a:solidFill>
              </a:rPr>
              <a:t>, om vissers van mensen te worden</a:t>
            </a:r>
          </a:p>
          <a:p>
            <a:pPr algn="l"/>
            <a:r>
              <a:rPr lang="nl-NL" sz="2200" b="1" dirty="0" smtClean="0">
                <a:solidFill>
                  <a:schemeClr val="tx1"/>
                </a:solidFill>
              </a:rPr>
              <a:t>H.5: 14 Genezing van melaatsheid Lev.14 tot getuigenis voor de priesters </a:t>
            </a:r>
          </a:p>
          <a:p>
            <a:pPr algn="l"/>
            <a:r>
              <a:rPr lang="nl-NL" sz="2200" b="1" dirty="0" smtClean="0">
                <a:solidFill>
                  <a:srgbClr val="FF0000"/>
                </a:solidFill>
              </a:rPr>
              <a:t>H.5: 16 Gebed </a:t>
            </a:r>
            <a:r>
              <a:rPr lang="nl-NL" sz="2200" b="1" dirty="0" smtClean="0">
                <a:solidFill>
                  <a:schemeClr val="tx1"/>
                </a:solidFill>
              </a:rPr>
              <a:t>voor een grote beslissing om de 12 te kiezen….</a:t>
            </a:r>
          </a:p>
          <a:p>
            <a:pPr algn="l"/>
            <a:r>
              <a:rPr lang="nl-NL" sz="2200" b="1" dirty="0" smtClean="0">
                <a:solidFill>
                  <a:schemeClr val="tx1"/>
                </a:solidFill>
              </a:rPr>
              <a:t>H.5: 24 </a:t>
            </a:r>
            <a:r>
              <a:rPr lang="nl-NL" sz="2200" b="1" dirty="0" smtClean="0">
                <a:solidFill>
                  <a:srgbClr val="FF0000"/>
                </a:solidFill>
              </a:rPr>
              <a:t>Teken v.d. Godheid van Jezus</a:t>
            </a:r>
            <a:r>
              <a:rPr lang="nl-NL" sz="2200" b="1" dirty="0" smtClean="0">
                <a:solidFill>
                  <a:schemeClr val="tx1"/>
                </a:solidFill>
              </a:rPr>
              <a:t>: zonde vergeven en genezing</a:t>
            </a:r>
          </a:p>
          <a:p>
            <a:pPr algn="l"/>
            <a:r>
              <a:rPr lang="nl-NL" sz="2200" b="1" dirty="0" smtClean="0">
                <a:solidFill>
                  <a:schemeClr val="tx1"/>
                </a:solidFill>
              </a:rPr>
              <a:t>H.5: 27 Levi (Matthéüs)  de belastinginner…., zie ook H.15: 1-2</a:t>
            </a:r>
          </a:p>
          <a:p>
            <a:pPr algn="l"/>
            <a:r>
              <a:rPr lang="nl-NL" sz="2200" b="1" dirty="0" smtClean="0">
                <a:solidFill>
                  <a:schemeClr val="tx1"/>
                </a:solidFill>
              </a:rPr>
              <a:t>H.6: 5-11   Aren plukken op Sabbat (Deut.23: 25) </a:t>
            </a:r>
            <a:r>
              <a:rPr lang="nl-NL" sz="2200" b="1" dirty="0" smtClean="0">
                <a:solidFill>
                  <a:srgbClr val="FF0000"/>
                </a:solidFill>
              </a:rPr>
              <a:t>Teken </a:t>
            </a:r>
            <a:r>
              <a:rPr lang="nl-NL" sz="2200" b="1" dirty="0" err="1" smtClean="0">
                <a:solidFill>
                  <a:srgbClr val="FF0000"/>
                </a:solidFill>
              </a:rPr>
              <a:t>v.d.Godheid</a:t>
            </a:r>
            <a:r>
              <a:rPr lang="nl-NL" sz="2200" b="1" dirty="0" smtClean="0">
                <a:solidFill>
                  <a:srgbClr val="FF0000"/>
                </a:solidFill>
              </a:rPr>
              <a:t>, vs.5</a:t>
            </a:r>
          </a:p>
          <a:p>
            <a:pPr algn="l"/>
            <a:r>
              <a:rPr lang="nl-NL" sz="2200" b="1" dirty="0" smtClean="0">
                <a:solidFill>
                  <a:schemeClr val="tx1"/>
                </a:solidFill>
              </a:rPr>
              <a:t>+ Genezen op Sabbat, onder spionage v.d. Geestelijkheid van toen</a:t>
            </a:r>
          </a:p>
          <a:p>
            <a:pPr algn="l"/>
            <a:endParaRPr lang="nl-NL" sz="800" b="1" dirty="0" smtClean="0">
              <a:solidFill>
                <a:schemeClr val="tx1"/>
              </a:solidFill>
            </a:endParaRPr>
          </a:p>
          <a:p>
            <a:pPr algn="l"/>
            <a:r>
              <a:rPr lang="nl-NL" sz="2200" b="1" dirty="0" smtClean="0">
                <a:solidFill>
                  <a:srgbClr val="FF0000"/>
                </a:solidFill>
              </a:rPr>
              <a:t>H.6: 12 Jezus had gebedsleven nodig, zie ook H.4: 42, 5: 15</a:t>
            </a:r>
          </a:p>
          <a:p>
            <a:pPr algn="l"/>
            <a:endParaRPr lang="nl-NL" sz="800" b="1" dirty="0" smtClean="0">
              <a:solidFill>
                <a:srgbClr val="FF0000"/>
              </a:solidFill>
            </a:endParaRPr>
          </a:p>
          <a:p>
            <a:pPr algn="l"/>
            <a:r>
              <a:rPr lang="nl-NL" sz="2200" b="1" dirty="0" smtClean="0">
                <a:solidFill>
                  <a:srgbClr val="FF0000"/>
                </a:solidFill>
              </a:rPr>
              <a:t>H.6: 13-16 </a:t>
            </a:r>
            <a:r>
              <a:rPr lang="nl-NL" sz="2200" b="1" dirty="0" smtClean="0">
                <a:solidFill>
                  <a:srgbClr val="FF0000"/>
                </a:solidFill>
                <a:sym typeface="Wingdings" panose="05000000000000000000" pitchFamily="2" charset="2"/>
              </a:rPr>
              <a:t></a:t>
            </a:r>
            <a:r>
              <a:rPr lang="nl-NL" sz="2200" b="1" dirty="0" smtClean="0">
                <a:solidFill>
                  <a:srgbClr val="FF0000"/>
                </a:solidFill>
              </a:rPr>
              <a:t> 12 discipelen/apostelen kiezen, </a:t>
            </a:r>
            <a:r>
              <a:rPr lang="nl-NL" sz="2200" b="1" u="sng" dirty="0" smtClean="0">
                <a:solidFill>
                  <a:srgbClr val="FF0000"/>
                </a:solidFill>
              </a:rPr>
              <a:t>vs.16..Judas? </a:t>
            </a:r>
          </a:p>
          <a:p>
            <a:pPr algn="l"/>
            <a:r>
              <a:rPr lang="nl-NL" sz="2100" b="1" dirty="0" smtClean="0">
                <a:solidFill>
                  <a:schemeClr val="tx1"/>
                </a:solidFill>
              </a:rPr>
              <a:t>Simon de Zeloot</a:t>
            </a:r>
            <a:r>
              <a:rPr lang="nl-NL" sz="2200" b="1" dirty="0" smtClean="0">
                <a:solidFill>
                  <a:srgbClr val="FF0000"/>
                </a:solidFill>
              </a:rPr>
              <a:t>, </a:t>
            </a:r>
            <a:r>
              <a:rPr lang="nl-NL" sz="1800" b="1" dirty="0" smtClean="0">
                <a:hlinkClick r:id="rId2"/>
              </a:rPr>
              <a:t>http</a:t>
            </a:r>
            <a:r>
              <a:rPr lang="nl-NL" sz="1800" b="1" dirty="0">
                <a:hlinkClick r:id="rId2"/>
              </a:rPr>
              <a:t>://</a:t>
            </a:r>
            <a:r>
              <a:rPr lang="nl-NL" sz="1800" b="1" dirty="0" smtClean="0">
                <a:hlinkClick r:id="rId2"/>
              </a:rPr>
              <a:t>www.christipedia.nl/Artikelen/Z/Zeloten</a:t>
            </a:r>
            <a:r>
              <a:rPr lang="nl-NL" sz="1800" b="1" dirty="0" smtClean="0"/>
              <a:t> </a:t>
            </a:r>
            <a:r>
              <a:rPr lang="nl-NL" sz="2100" b="1" dirty="0" smtClean="0">
                <a:solidFill>
                  <a:schemeClr val="tx1"/>
                </a:solidFill>
              </a:rPr>
              <a:t>+ Levi </a:t>
            </a:r>
            <a:r>
              <a:rPr lang="nl-NL" sz="2100" b="1" dirty="0" err="1" smtClean="0">
                <a:solidFill>
                  <a:schemeClr val="tx1"/>
                </a:solidFill>
              </a:rPr>
              <a:t>deTollenaar</a:t>
            </a:r>
            <a:endParaRPr lang="nl-NL" sz="2100" b="1" dirty="0" smtClean="0">
              <a:solidFill>
                <a:schemeClr val="tx1"/>
              </a:solidFill>
            </a:endParaRPr>
          </a:p>
          <a:p>
            <a:pPr algn="l"/>
            <a:r>
              <a:rPr lang="nl-NL" sz="2000" b="1" u="sng" dirty="0">
                <a:solidFill>
                  <a:srgbClr val="FF0000"/>
                </a:solidFill>
              </a:rPr>
              <a:t>Lees ook Marc.3: 13-16</a:t>
            </a:r>
            <a:r>
              <a:rPr lang="nl-NL" sz="2000" b="1" dirty="0">
                <a:solidFill>
                  <a:srgbClr val="FF0000"/>
                </a:solidFill>
              </a:rPr>
              <a:t> </a:t>
            </a:r>
            <a:r>
              <a:rPr lang="nl-NL" sz="2000" b="1" dirty="0" smtClean="0">
                <a:solidFill>
                  <a:srgbClr val="FF0000"/>
                </a:solidFill>
              </a:rPr>
              <a:t> </a:t>
            </a:r>
            <a:r>
              <a:rPr lang="nl-NL" sz="2000" b="1" dirty="0" smtClean="0">
                <a:solidFill>
                  <a:srgbClr val="FF0000"/>
                </a:solidFill>
                <a:sym typeface="Wingdings" panose="05000000000000000000" pitchFamily="2" charset="2"/>
              </a:rPr>
              <a:t> H</a:t>
            </a:r>
            <a:r>
              <a:rPr lang="nl-NL" sz="2000" b="1" dirty="0" smtClean="0">
                <a:solidFill>
                  <a:srgbClr val="FF0000"/>
                </a:solidFill>
              </a:rPr>
              <a:t>oe </a:t>
            </a:r>
            <a:r>
              <a:rPr lang="nl-NL" sz="2000" b="1" dirty="0">
                <a:solidFill>
                  <a:srgbClr val="FF0000"/>
                </a:solidFill>
              </a:rPr>
              <a:t>de keuze hier geformuleerd wordt….</a:t>
            </a:r>
          </a:p>
          <a:p>
            <a:pPr algn="l"/>
            <a:endParaRPr lang="nl-NL" sz="2100" b="1" dirty="0">
              <a:solidFill>
                <a:schemeClr val="tx1"/>
              </a:solidFill>
            </a:endParaRPr>
          </a:p>
        </p:txBody>
      </p:sp>
      <p:pic>
        <p:nvPicPr>
          <p:cNvPr id="4" name="Picture 5" descr="dehoekstee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3539470"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24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116632"/>
            <a:ext cx="4752528" cy="1323528"/>
          </a:xfrm>
        </p:spPr>
        <p:txBody>
          <a:bodyPr>
            <a:normAutofit/>
          </a:bodyPr>
          <a:lstStyle/>
          <a:p>
            <a:pPr algn="r"/>
            <a:r>
              <a:rPr lang="nl-NL" sz="3600" b="1" dirty="0" smtClean="0">
                <a:solidFill>
                  <a:srgbClr val="FF0000"/>
                </a:solidFill>
              </a:rPr>
              <a:t>Luc.6: 17 - 49    </a:t>
            </a:r>
            <a:br>
              <a:rPr lang="nl-NL" sz="3600" b="1" dirty="0" smtClean="0">
                <a:solidFill>
                  <a:srgbClr val="FF0000"/>
                </a:solidFill>
              </a:rPr>
            </a:br>
            <a:r>
              <a:rPr lang="nl-NL" sz="3600" b="1" dirty="0" smtClean="0">
                <a:solidFill>
                  <a:srgbClr val="FF0000"/>
                </a:solidFill>
              </a:rPr>
              <a:t>Jezus’ Onderwijs</a:t>
            </a:r>
            <a:endParaRPr lang="nl-NL" sz="3600" b="1" dirty="0">
              <a:solidFill>
                <a:srgbClr val="FF0000"/>
              </a:solidFill>
            </a:endParaRPr>
          </a:p>
        </p:txBody>
      </p:sp>
      <p:sp>
        <p:nvSpPr>
          <p:cNvPr id="3" name="Ondertitel 2"/>
          <p:cNvSpPr>
            <a:spLocks noGrp="1"/>
          </p:cNvSpPr>
          <p:nvPr>
            <p:ph type="subTitle" idx="1"/>
          </p:nvPr>
        </p:nvSpPr>
        <p:spPr>
          <a:xfrm>
            <a:off x="251520" y="1340768"/>
            <a:ext cx="8640960" cy="5184576"/>
          </a:xfrm>
        </p:spPr>
        <p:txBody>
          <a:bodyPr>
            <a:normAutofit/>
          </a:bodyPr>
          <a:lstStyle/>
          <a:p>
            <a:pPr algn="l"/>
            <a:r>
              <a:rPr lang="nl-NL" sz="2100" b="1" u="sng" dirty="0" smtClean="0">
                <a:solidFill>
                  <a:srgbClr val="FF0000"/>
                </a:solidFill>
              </a:rPr>
              <a:t>Luc. 6: 17-19 </a:t>
            </a:r>
            <a:r>
              <a:rPr lang="nl-NL" sz="2100" b="1" dirty="0" smtClean="0">
                <a:solidFill>
                  <a:schemeClr val="tx1"/>
                </a:solidFill>
              </a:rPr>
              <a:t>mensen uit het hele Joodse land, Jeruzalem en Tyrus &amp; Sidon</a:t>
            </a:r>
          </a:p>
          <a:p>
            <a:pPr algn="l"/>
            <a:r>
              <a:rPr lang="nl-NL" sz="2100" b="1" u="sng" dirty="0" smtClean="0">
                <a:solidFill>
                  <a:srgbClr val="FF0000"/>
                </a:solidFill>
              </a:rPr>
              <a:t>H.6: 20-49 </a:t>
            </a:r>
            <a:r>
              <a:rPr lang="nl-NL" sz="2100" b="1" dirty="0" smtClean="0">
                <a:solidFill>
                  <a:srgbClr val="FF0000"/>
                </a:solidFill>
              </a:rPr>
              <a:t> </a:t>
            </a:r>
            <a:r>
              <a:rPr lang="nl-NL" sz="2100" b="1" dirty="0" smtClean="0">
                <a:solidFill>
                  <a:schemeClr val="tx1"/>
                </a:solidFill>
              </a:rPr>
              <a:t>Onderwijs over het leven op deze planeet onder Gods principes</a:t>
            </a:r>
          </a:p>
          <a:p>
            <a:pPr algn="l"/>
            <a:r>
              <a:rPr lang="nl-NL" sz="2100" b="1" dirty="0">
                <a:solidFill>
                  <a:srgbClr val="FF0000"/>
                </a:solidFill>
              </a:rPr>
              <a:t>Vergelijk de zgn. Bergrede uit Matt.5-7 “Uw wil geschiede…zo ook op aarde</a:t>
            </a:r>
            <a:r>
              <a:rPr lang="nl-NL" sz="2100" b="1" dirty="0" smtClean="0">
                <a:solidFill>
                  <a:srgbClr val="FF0000"/>
                </a:solidFill>
              </a:rPr>
              <a:t>”</a:t>
            </a:r>
          </a:p>
          <a:p>
            <a:pPr algn="l"/>
            <a:endParaRPr lang="nl-NL" sz="800" b="1" dirty="0">
              <a:solidFill>
                <a:srgbClr val="FF0000"/>
              </a:solidFill>
            </a:endParaRPr>
          </a:p>
          <a:p>
            <a:pPr algn="l"/>
            <a:r>
              <a:rPr lang="nl-NL" sz="2100" b="1" u="sng" dirty="0" smtClean="0">
                <a:solidFill>
                  <a:srgbClr val="FF0000"/>
                </a:solidFill>
              </a:rPr>
              <a:t>Vs.20-26</a:t>
            </a:r>
            <a:r>
              <a:rPr lang="nl-NL" sz="2100" b="1" dirty="0" smtClean="0">
                <a:solidFill>
                  <a:schemeClr val="tx1"/>
                </a:solidFill>
              </a:rPr>
              <a:t>  </a:t>
            </a:r>
            <a:r>
              <a:rPr lang="nl-NL" sz="2100" b="1" dirty="0">
                <a:solidFill>
                  <a:schemeClr val="tx1"/>
                </a:solidFill>
              </a:rPr>
              <a:t>U</a:t>
            </a:r>
            <a:r>
              <a:rPr lang="nl-NL" sz="2100" b="1" dirty="0" smtClean="0">
                <a:solidFill>
                  <a:schemeClr val="tx1"/>
                </a:solidFill>
              </a:rPr>
              <a:t>itspraken voor nu 1Petr.4: 14, met aanhalingen uit 2Kron.36: 16 </a:t>
            </a:r>
            <a:r>
              <a:rPr lang="nl-NL" sz="2100" b="1" dirty="0" err="1" smtClean="0">
                <a:solidFill>
                  <a:schemeClr val="tx1"/>
                </a:solidFill>
              </a:rPr>
              <a:t>èn</a:t>
            </a:r>
            <a:r>
              <a:rPr lang="nl-NL" sz="2100" b="1" dirty="0">
                <a:solidFill>
                  <a:schemeClr val="tx1"/>
                </a:solidFill>
              </a:rPr>
              <a:t> Profetische uitspraken </a:t>
            </a:r>
            <a:r>
              <a:rPr lang="nl-NL" sz="2100" b="1" dirty="0" smtClean="0">
                <a:solidFill>
                  <a:schemeClr val="tx1"/>
                </a:solidFill>
              </a:rPr>
              <a:t>voor straks als Hij Koning op aarde is, ‘t Vrederijk</a:t>
            </a:r>
          </a:p>
          <a:p>
            <a:pPr algn="l"/>
            <a:r>
              <a:rPr lang="nl-NL" sz="2100" b="1" dirty="0" smtClean="0">
                <a:solidFill>
                  <a:srgbClr val="FF0000"/>
                </a:solidFill>
              </a:rPr>
              <a:t>Vs.27-38</a:t>
            </a:r>
            <a:r>
              <a:rPr lang="nl-NL" sz="2100" b="1" dirty="0" smtClean="0">
                <a:solidFill>
                  <a:schemeClr val="tx1"/>
                </a:solidFill>
              </a:rPr>
              <a:t>  Uitzonderlijke liefde en genade = Gods karakter: </a:t>
            </a:r>
          </a:p>
          <a:p>
            <a:pPr algn="l"/>
            <a:r>
              <a:rPr lang="nl-NL" sz="2100" b="1" dirty="0">
                <a:solidFill>
                  <a:schemeClr val="tx1"/>
                </a:solidFill>
              </a:rPr>
              <a:t>D</a:t>
            </a:r>
            <a:r>
              <a:rPr lang="nl-NL" sz="2100" b="1" dirty="0" smtClean="0">
                <a:solidFill>
                  <a:schemeClr val="tx1"/>
                </a:solidFill>
              </a:rPr>
              <a:t>e echo van de 10 Woorden uit Ex.20 Gods grondwet voor de mensheid</a:t>
            </a:r>
          </a:p>
          <a:p>
            <a:pPr algn="l"/>
            <a:r>
              <a:rPr lang="nl-NL" sz="2000" b="1" dirty="0">
                <a:solidFill>
                  <a:schemeClr val="tx1"/>
                </a:solidFill>
                <a:sym typeface="Wingdings" panose="05000000000000000000" pitchFamily="2" charset="2"/>
              </a:rPr>
              <a:t> Je hoort hier de toegepaste Thora, het boek Spreuken, de wijsheid van </a:t>
            </a:r>
            <a:r>
              <a:rPr lang="nl-NL" sz="2000" b="1" dirty="0" smtClean="0">
                <a:solidFill>
                  <a:schemeClr val="tx1"/>
                </a:solidFill>
                <a:sym typeface="Wingdings" panose="05000000000000000000" pitchFamily="2" charset="2"/>
              </a:rPr>
              <a:t>God</a:t>
            </a:r>
            <a:endParaRPr lang="nl-NL" sz="2000" b="1" dirty="0" smtClean="0">
              <a:solidFill>
                <a:schemeClr val="tx1"/>
              </a:solidFill>
            </a:endParaRPr>
          </a:p>
          <a:p>
            <a:pPr algn="l"/>
            <a:r>
              <a:rPr lang="nl-NL" sz="2000" b="1" dirty="0" smtClean="0">
                <a:solidFill>
                  <a:schemeClr val="tx1"/>
                </a:solidFill>
              </a:rPr>
              <a:t>Vergelijk Jes.64: 6-7, Marc.7: 21-22, Rom.1: 29-30, 3: 23, 6: 22-23 en </a:t>
            </a:r>
            <a:r>
              <a:rPr lang="nl-NL" sz="2000" b="1" dirty="0">
                <a:solidFill>
                  <a:schemeClr val="tx1"/>
                </a:solidFill>
              </a:rPr>
              <a:t>Gal.5: </a:t>
            </a:r>
            <a:r>
              <a:rPr lang="nl-NL" sz="2000" b="1" dirty="0" smtClean="0">
                <a:solidFill>
                  <a:schemeClr val="tx1"/>
                </a:solidFill>
              </a:rPr>
              <a:t>13-26</a:t>
            </a:r>
          </a:p>
          <a:p>
            <a:pPr algn="l"/>
            <a:r>
              <a:rPr lang="nl-NL" sz="2000" b="1" u="sng" dirty="0" smtClean="0">
                <a:solidFill>
                  <a:srgbClr val="FF0000"/>
                </a:solidFill>
              </a:rPr>
              <a:t>Het lijkt of Lucas de armen voortrekt</a:t>
            </a:r>
            <a:r>
              <a:rPr lang="nl-NL" sz="2000" b="1" dirty="0" smtClean="0">
                <a:solidFill>
                  <a:srgbClr val="FF0000"/>
                </a:solidFill>
              </a:rPr>
              <a:t>, die méér hun vertrouwen op God stellen</a:t>
            </a:r>
          </a:p>
          <a:p>
            <a:pPr algn="l"/>
            <a:r>
              <a:rPr lang="nl-NL" sz="2000" b="1" u="sng" dirty="0" smtClean="0">
                <a:solidFill>
                  <a:srgbClr val="FF0000"/>
                </a:solidFill>
              </a:rPr>
              <a:t>Vs.39-49</a:t>
            </a:r>
            <a:r>
              <a:rPr lang="nl-NL" sz="2000" b="1" dirty="0" smtClean="0">
                <a:solidFill>
                  <a:schemeClr val="tx1"/>
                </a:solidFill>
              </a:rPr>
              <a:t> Gezond zelfbeeld, horen en luisteren, geloof moet blijken, zie </a:t>
            </a:r>
            <a:r>
              <a:rPr lang="nl-NL" sz="2000" b="1" dirty="0" err="1" smtClean="0">
                <a:solidFill>
                  <a:schemeClr val="tx1"/>
                </a:solidFill>
              </a:rPr>
              <a:t>Jac.brief</a:t>
            </a:r>
            <a:endParaRPr lang="nl-NL" sz="2000" b="1" dirty="0" smtClean="0">
              <a:solidFill>
                <a:schemeClr val="tx1"/>
              </a:solidFill>
            </a:endParaRPr>
          </a:p>
          <a:p>
            <a:pPr algn="l"/>
            <a:endParaRPr lang="nl-NL" sz="800" b="1" dirty="0" smtClean="0">
              <a:solidFill>
                <a:schemeClr val="tx1"/>
              </a:solidFill>
            </a:endParaRPr>
          </a:p>
          <a:p>
            <a:pPr algn="l"/>
            <a:r>
              <a:rPr lang="nl-NL" sz="2000" b="1" dirty="0" smtClean="0">
                <a:solidFill>
                  <a:srgbClr val="FF0000"/>
                </a:solidFill>
                <a:sym typeface="Wingdings" panose="05000000000000000000" pitchFamily="2" charset="2"/>
              </a:rPr>
              <a:t></a:t>
            </a:r>
            <a:r>
              <a:rPr lang="nl-NL" sz="2000" b="1" dirty="0" smtClean="0">
                <a:solidFill>
                  <a:srgbClr val="FF0000"/>
                </a:solidFill>
              </a:rPr>
              <a:t>Waarop is jou leven gebouwd? Gezondheid?, Onafhankelijkheid?, Geluk?</a:t>
            </a:r>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539470"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13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35006" y="44624"/>
            <a:ext cx="4957474" cy="1323528"/>
          </a:xfrm>
        </p:spPr>
        <p:txBody>
          <a:bodyPr>
            <a:normAutofit fontScale="90000"/>
          </a:bodyPr>
          <a:lstStyle/>
          <a:p>
            <a:pPr algn="l"/>
            <a:r>
              <a:rPr lang="nl-NL" sz="3600" b="1" dirty="0" smtClean="0">
                <a:solidFill>
                  <a:srgbClr val="FF0000"/>
                </a:solidFill>
              </a:rPr>
              <a:t>Luc.7: 1 - 8:3    </a:t>
            </a:r>
            <a:br>
              <a:rPr lang="nl-NL" sz="3600" b="1" dirty="0" smtClean="0">
                <a:solidFill>
                  <a:srgbClr val="FF0000"/>
                </a:solidFill>
              </a:rPr>
            </a:br>
            <a:r>
              <a:rPr lang="nl-NL" sz="3600" b="1" dirty="0" smtClean="0">
                <a:solidFill>
                  <a:srgbClr val="FF0000"/>
                </a:solidFill>
              </a:rPr>
              <a:t>Jezus in </a:t>
            </a:r>
            <a:r>
              <a:rPr lang="nl-NL" sz="3600" b="1" dirty="0" err="1" smtClean="0">
                <a:solidFill>
                  <a:srgbClr val="FF0000"/>
                </a:solidFill>
              </a:rPr>
              <a:t>Kapèrnaum</a:t>
            </a:r>
            <a:r>
              <a:rPr lang="nl-NL" sz="3600" b="1" dirty="0" smtClean="0">
                <a:solidFill>
                  <a:srgbClr val="FF0000"/>
                </a:solidFill>
              </a:rPr>
              <a:t> en </a:t>
            </a:r>
            <a:r>
              <a:rPr lang="nl-NL" sz="3600" b="1" dirty="0" err="1" smtClean="0">
                <a:solidFill>
                  <a:srgbClr val="FF0000"/>
                </a:solidFill>
              </a:rPr>
              <a:t>Nain</a:t>
            </a:r>
            <a:endParaRPr lang="nl-NL" sz="3600" b="1" dirty="0">
              <a:solidFill>
                <a:srgbClr val="FF0000"/>
              </a:solidFill>
            </a:endParaRPr>
          </a:p>
        </p:txBody>
      </p:sp>
      <p:sp>
        <p:nvSpPr>
          <p:cNvPr id="3" name="Ondertitel 2"/>
          <p:cNvSpPr>
            <a:spLocks noGrp="1"/>
          </p:cNvSpPr>
          <p:nvPr>
            <p:ph type="subTitle" idx="1"/>
          </p:nvPr>
        </p:nvSpPr>
        <p:spPr>
          <a:xfrm>
            <a:off x="179512" y="1268760"/>
            <a:ext cx="8784976" cy="5400600"/>
          </a:xfrm>
        </p:spPr>
        <p:txBody>
          <a:bodyPr>
            <a:normAutofit fontScale="85000" lnSpcReduction="20000"/>
          </a:bodyPr>
          <a:lstStyle/>
          <a:p>
            <a:pPr algn="l"/>
            <a:r>
              <a:rPr lang="nl-NL" sz="2200" b="1" u="sng" dirty="0" smtClean="0">
                <a:solidFill>
                  <a:srgbClr val="FF0000"/>
                </a:solidFill>
              </a:rPr>
              <a:t>Luc. 7: 2 – 10 </a:t>
            </a:r>
            <a:r>
              <a:rPr lang="nl-NL" sz="2200" b="1" dirty="0" smtClean="0">
                <a:solidFill>
                  <a:srgbClr val="FF0000"/>
                </a:solidFill>
              </a:rPr>
              <a:t>Wie was deze zgn. Hoofdman? </a:t>
            </a:r>
          </a:p>
          <a:p>
            <a:pPr algn="l"/>
            <a:r>
              <a:rPr lang="nl-NL" sz="2200" b="1" dirty="0" smtClean="0">
                <a:solidFill>
                  <a:schemeClr val="tx1"/>
                </a:solidFill>
              </a:rPr>
              <a:t>Vs.2  Hoe was zijn houding naar zijn slaaf (slaven)?</a:t>
            </a:r>
          </a:p>
          <a:p>
            <a:pPr algn="l"/>
            <a:r>
              <a:rPr lang="nl-NL" sz="2200" b="1" dirty="0" smtClean="0">
                <a:solidFill>
                  <a:schemeClr val="tx1"/>
                </a:solidFill>
              </a:rPr>
              <a:t>Vs. 5 - 7  Hoe was zijn houding naar het Joodse volk en hoe waardeerden zij dat Vs.5, Wat deed hij  voor het Joodse volk?</a:t>
            </a:r>
          </a:p>
          <a:p>
            <a:pPr algn="l"/>
            <a:r>
              <a:rPr lang="nl-NL" sz="2200" b="1" dirty="0">
                <a:solidFill>
                  <a:schemeClr val="tx1"/>
                </a:solidFill>
              </a:rPr>
              <a:t>Vs. 6 -9a Wat was zijn houding naar Jezus</a:t>
            </a:r>
            <a:r>
              <a:rPr lang="nl-NL" sz="2200" b="1" dirty="0" smtClean="0">
                <a:solidFill>
                  <a:schemeClr val="tx1"/>
                </a:solidFill>
              </a:rPr>
              <a:t>?</a:t>
            </a:r>
          </a:p>
          <a:p>
            <a:pPr algn="l"/>
            <a:r>
              <a:rPr lang="nl-NL" sz="2200" b="1" dirty="0" smtClean="0">
                <a:solidFill>
                  <a:schemeClr val="tx1"/>
                </a:solidFill>
              </a:rPr>
              <a:t>Vs.9b – 10 Wat gebeurde er met de slaaf?</a:t>
            </a:r>
          </a:p>
          <a:p>
            <a:pPr algn="l"/>
            <a:r>
              <a:rPr lang="nl-NL" sz="2200" b="1" u="sng" dirty="0" smtClean="0">
                <a:solidFill>
                  <a:srgbClr val="FF0000"/>
                </a:solidFill>
              </a:rPr>
              <a:t>Luc.7: 11-17 </a:t>
            </a:r>
            <a:r>
              <a:rPr lang="nl-NL" sz="2200" b="1" dirty="0" smtClean="0">
                <a:solidFill>
                  <a:schemeClr val="tx1"/>
                </a:solidFill>
              </a:rPr>
              <a:t>De opwekking van een enig kind van een weduwe</a:t>
            </a:r>
          </a:p>
          <a:p>
            <a:pPr algn="l"/>
            <a:r>
              <a:rPr lang="nl-NL" sz="2200" b="1" dirty="0" smtClean="0">
                <a:solidFill>
                  <a:schemeClr val="tx1"/>
                </a:solidFill>
              </a:rPr>
              <a:t>Vs.13 Jezus toont empathie, ontferming en de reactie in vers 16-17:</a:t>
            </a:r>
          </a:p>
          <a:p>
            <a:pPr algn="l"/>
            <a:r>
              <a:rPr lang="nl-NL" sz="2200" b="1" dirty="0" smtClean="0">
                <a:solidFill>
                  <a:srgbClr val="FF0000"/>
                </a:solidFill>
              </a:rPr>
              <a:t>“Een groot Profeet is opgestaan en God heeft naar ons omgezien” </a:t>
            </a:r>
          </a:p>
          <a:p>
            <a:pPr algn="l"/>
            <a:r>
              <a:rPr lang="nl-NL" sz="2200" b="1" dirty="0" smtClean="0">
                <a:solidFill>
                  <a:schemeClr val="tx1"/>
                </a:solidFill>
              </a:rPr>
              <a:t>Vergelijk H.1: 48, 68 de Lofzangen en H.24: 19 </a:t>
            </a:r>
          </a:p>
          <a:p>
            <a:pPr algn="l"/>
            <a:r>
              <a:rPr lang="nl-NL" sz="2200" b="1" u="sng" dirty="0" smtClean="0">
                <a:solidFill>
                  <a:srgbClr val="FF0000"/>
                </a:solidFill>
              </a:rPr>
              <a:t>Luc.7: 18-35 </a:t>
            </a:r>
            <a:r>
              <a:rPr lang="nl-NL" sz="2200" b="1" dirty="0" smtClean="0">
                <a:solidFill>
                  <a:schemeClr val="tx1"/>
                </a:solidFill>
              </a:rPr>
              <a:t>Jezus en Joh.de Doper, zie Matt.11: 2-19 </a:t>
            </a:r>
            <a:r>
              <a:rPr lang="nl-NL" sz="2200" b="1" dirty="0" smtClean="0">
                <a:solidFill>
                  <a:srgbClr val="FF0000"/>
                </a:solidFill>
              </a:rPr>
              <a:t>Is Jezus alléén de Profeet?</a:t>
            </a:r>
            <a:endParaRPr lang="nl-NL" sz="2200" b="1" dirty="0">
              <a:solidFill>
                <a:srgbClr val="FF0000"/>
              </a:solidFill>
            </a:endParaRPr>
          </a:p>
          <a:p>
            <a:pPr algn="l"/>
            <a:r>
              <a:rPr lang="nl-NL" sz="2200" b="1" dirty="0" smtClean="0">
                <a:solidFill>
                  <a:schemeClr val="tx1"/>
                </a:solidFill>
              </a:rPr>
              <a:t>Antwoord: vs.21-23 </a:t>
            </a:r>
            <a:r>
              <a:rPr lang="nl-NL" sz="2200" b="1" dirty="0" smtClean="0">
                <a:solidFill>
                  <a:schemeClr val="tx1"/>
                </a:solidFill>
                <a:sym typeface="Wingdings" panose="05000000000000000000" pitchFamily="2" charset="2"/>
              </a:rPr>
              <a:t></a:t>
            </a:r>
            <a:r>
              <a:rPr lang="nl-NL" sz="2200" b="1" dirty="0" smtClean="0">
                <a:solidFill>
                  <a:schemeClr val="tx1"/>
                </a:solidFill>
              </a:rPr>
              <a:t>Zie wat Jezus doet: Jes.26: 19, 29: 19, 61: 1</a:t>
            </a:r>
          </a:p>
          <a:p>
            <a:pPr algn="l"/>
            <a:r>
              <a:rPr lang="nl-NL" sz="2200" b="1" dirty="0" smtClean="0">
                <a:solidFill>
                  <a:schemeClr val="tx1"/>
                </a:solidFill>
              </a:rPr>
              <a:t>Vs.27 Joh.de Doper laatste grote Profeet van het OT., de Heraut v.d. Messias</a:t>
            </a:r>
          </a:p>
          <a:p>
            <a:pPr algn="l"/>
            <a:r>
              <a:rPr lang="nl-NL" sz="2200" b="1" u="sng" dirty="0" smtClean="0">
                <a:solidFill>
                  <a:srgbClr val="FF0000"/>
                </a:solidFill>
              </a:rPr>
              <a:t>Luc.7: 36-50</a:t>
            </a:r>
            <a:r>
              <a:rPr lang="nl-NL" sz="2200" b="1" dirty="0" smtClean="0">
                <a:solidFill>
                  <a:srgbClr val="FF0000"/>
                </a:solidFill>
              </a:rPr>
              <a:t>  </a:t>
            </a:r>
            <a:r>
              <a:rPr lang="nl-NL" sz="2200" b="1" dirty="0" smtClean="0">
                <a:solidFill>
                  <a:schemeClr val="tx1"/>
                </a:solidFill>
              </a:rPr>
              <a:t>Maaltijden in het Lucas Evangelie….</a:t>
            </a:r>
          </a:p>
          <a:p>
            <a:pPr algn="l"/>
            <a:r>
              <a:rPr lang="nl-NL" sz="2200" b="1" dirty="0" smtClean="0">
                <a:solidFill>
                  <a:schemeClr val="tx1"/>
                </a:solidFill>
              </a:rPr>
              <a:t>Eén van de vrouwen “een zondares”, in Lucas die Jezus </a:t>
            </a:r>
            <a:r>
              <a:rPr lang="nl-NL" sz="2200" b="1" u="sng" dirty="0" smtClean="0">
                <a:solidFill>
                  <a:schemeClr val="tx1"/>
                </a:solidFill>
              </a:rPr>
              <a:t>reine liefde </a:t>
            </a:r>
            <a:r>
              <a:rPr lang="nl-NL" sz="2200" b="1" dirty="0" smtClean="0">
                <a:solidFill>
                  <a:schemeClr val="tx1"/>
                </a:solidFill>
              </a:rPr>
              <a:t>betoont, = tegenovergestelde van de Schriftgeleerden en Farizeeën! Vs.44-46</a:t>
            </a:r>
          </a:p>
          <a:p>
            <a:pPr algn="l"/>
            <a:r>
              <a:rPr lang="nl-NL" sz="2200" b="1" dirty="0" smtClean="0">
                <a:solidFill>
                  <a:srgbClr val="FF0000"/>
                </a:solidFill>
              </a:rPr>
              <a:t>Luc.8: 1-3 </a:t>
            </a:r>
            <a:r>
              <a:rPr lang="nl-NL" sz="2200" b="1" dirty="0" smtClean="0">
                <a:solidFill>
                  <a:schemeClr val="tx1"/>
                </a:solidFill>
              </a:rPr>
              <a:t>dienende vrouwen, “met wat zij bezaten”, bijzondere vrouwen!</a:t>
            </a:r>
            <a:endParaRPr lang="nl-NL" sz="900" b="1" dirty="0" smtClean="0">
              <a:solidFill>
                <a:schemeClr val="tx1"/>
              </a:solidFill>
            </a:endParaRPr>
          </a:p>
          <a:p>
            <a:pPr algn="l"/>
            <a:r>
              <a:rPr lang="nl-NL" sz="2200" b="1" u="sng" dirty="0" smtClean="0">
                <a:solidFill>
                  <a:srgbClr val="FF0000"/>
                </a:solidFill>
              </a:rPr>
              <a:t>Luc.7 - 8: 3</a:t>
            </a:r>
            <a:r>
              <a:rPr lang="nl-NL" sz="2200" b="1" dirty="0" smtClean="0">
                <a:solidFill>
                  <a:schemeClr val="tx1"/>
                </a:solidFill>
              </a:rPr>
              <a:t> </a:t>
            </a:r>
            <a:r>
              <a:rPr lang="nl-NL" sz="2200" b="1" dirty="0" smtClean="0">
                <a:solidFill>
                  <a:srgbClr val="FF0000"/>
                </a:solidFill>
              </a:rPr>
              <a:t>een heiden</a:t>
            </a:r>
            <a:r>
              <a:rPr lang="nl-NL" sz="2100" b="1" dirty="0" smtClean="0">
                <a:solidFill>
                  <a:srgbClr val="FF0000"/>
                </a:solidFill>
              </a:rPr>
              <a:t>, </a:t>
            </a:r>
            <a:r>
              <a:rPr lang="nl-NL" sz="2200" b="1" dirty="0" smtClean="0">
                <a:solidFill>
                  <a:srgbClr val="FF0000"/>
                </a:solidFill>
              </a:rPr>
              <a:t>weduwe met één zoon, een zondares, dienende vrouwen</a:t>
            </a:r>
            <a:endParaRPr lang="nl-NL" sz="2200" b="1" dirty="0">
              <a:solidFill>
                <a:srgbClr val="FF0000"/>
              </a:solidFill>
            </a:endParaRPr>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3539470"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88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95936" y="44624"/>
            <a:ext cx="4824536" cy="1008111"/>
          </a:xfrm>
        </p:spPr>
        <p:txBody>
          <a:bodyPr>
            <a:noAutofit/>
          </a:bodyPr>
          <a:lstStyle/>
          <a:p>
            <a:pPr algn="r"/>
            <a:r>
              <a:rPr lang="nl-NL" sz="3200" b="1" dirty="0" smtClean="0">
                <a:solidFill>
                  <a:srgbClr val="FF0000"/>
                </a:solidFill>
              </a:rPr>
              <a:t>Luc.8: 4 - 56</a:t>
            </a:r>
            <a:br>
              <a:rPr lang="nl-NL" sz="3200" b="1" dirty="0" smtClean="0">
                <a:solidFill>
                  <a:srgbClr val="FF0000"/>
                </a:solidFill>
              </a:rPr>
            </a:br>
            <a:r>
              <a:rPr lang="nl-NL" sz="3200" b="1" dirty="0" smtClean="0">
                <a:solidFill>
                  <a:srgbClr val="FF0000"/>
                </a:solidFill>
              </a:rPr>
              <a:t>Jezus in Galilea en Judea</a:t>
            </a:r>
            <a:endParaRPr lang="nl-NL" sz="3200" b="1" dirty="0">
              <a:solidFill>
                <a:srgbClr val="FF0000"/>
              </a:solidFill>
            </a:endParaRPr>
          </a:p>
        </p:txBody>
      </p:sp>
      <p:sp>
        <p:nvSpPr>
          <p:cNvPr id="3" name="Ondertitel 2"/>
          <p:cNvSpPr>
            <a:spLocks noGrp="1"/>
          </p:cNvSpPr>
          <p:nvPr>
            <p:ph type="subTitle" idx="1"/>
          </p:nvPr>
        </p:nvSpPr>
        <p:spPr>
          <a:xfrm>
            <a:off x="179512" y="1124744"/>
            <a:ext cx="8712968" cy="5472608"/>
          </a:xfrm>
        </p:spPr>
        <p:txBody>
          <a:bodyPr>
            <a:normAutofit lnSpcReduction="10000"/>
          </a:bodyPr>
          <a:lstStyle/>
          <a:p>
            <a:pPr algn="l"/>
            <a:r>
              <a:rPr lang="nl-NL" sz="2200" b="1" u="sng" dirty="0" smtClean="0">
                <a:solidFill>
                  <a:srgbClr val="FF0000"/>
                </a:solidFill>
              </a:rPr>
              <a:t>Lucas 8: 4-56 </a:t>
            </a:r>
            <a:r>
              <a:rPr lang="nl-NL" sz="2200" b="1" dirty="0" smtClean="0">
                <a:solidFill>
                  <a:schemeClr val="tx1"/>
                </a:solidFill>
              </a:rPr>
              <a:t>| ‘t Woord horen en reactie op het zaaien, Zijn autoriteit</a:t>
            </a:r>
          </a:p>
          <a:p>
            <a:pPr algn="l"/>
            <a:r>
              <a:rPr lang="nl-NL" sz="2200" b="1" dirty="0" smtClean="0">
                <a:solidFill>
                  <a:schemeClr val="tx1"/>
                </a:solidFill>
              </a:rPr>
              <a:t>Verg.Marc.4: 33-34 gelijkenissen tot het volk, uitleg aan discipelen.</a:t>
            </a:r>
            <a:endParaRPr lang="nl-NL" sz="800" b="1" dirty="0" smtClean="0">
              <a:solidFill>
                <a:schemeClr val="tx1"/>
              </a:solidFill>
            </a:endParaRPr>
          </a:p>
          <a:p>
            <a:pPr algn="l"/>
            <a:r>
              <a:rPr lang="nl-NL" sz="2200" b="1" u="sng" dirty="0" smtClean="0">
                <a:solidFill>
                  <a:schemeClr val="tx1"/>
                </a:solidFill>
              </a:rPr>
              <a:t>- H.8: 4-15 </a:t>
            </a:r>
            <a:r>
              <a:rPr lang="nl-NL" sz="2200" b="1" dirty="0" smtClean="0">
                <a:solidFill>
                  <a:schemeClr val="tx1"/>
                </a:solidFill>
              </a:rPr>
              <a:t>De juiste reactie op Jezus, </a:t>
            </a:r>
            <a:r>
              <a:rPr lang="nl-NL" sz="2200" b="1" dirty="0" smtClean="0">
                <a:solidFill>
                  <a:srgbClr val="FF0000"/>
                </a:solidFill>
              </a:rPr>
              <a:t>Hij spreekt in gelijkenissen </a:t>
            </a:r>
          </a:p>
          <a:p>
            <a:pPr algn="l"/>
            <a:r>
              <a:rPr lang="nl-NL" sz="2200" b="1" u="sng" dirty="0" smtClean="0">
                <a:solidFill>
                  <a:srgbClr val="FF0000"/>
                </a:solidFill>
              </a:rPr>
              <a:t>Ps.78: 2</a:t>
            </a:r>
            <a:r>
              <a:rPr lang="nl-NL" sz="2200" b="1" dirty="0" smtClean="0">
                <a:solidFill>
                  <a:srgbClr val="FF0000"/>
                </a:solidFill>
              </a:rPr>
              <a:t>	Ik wil Mijn mond tot een spreuk open doen, ik wil aloude verborgenheden verkondigen</a:t>
            </a:r>
          </a:p>
          <a:p>
            <a:pPr algn="l"/>
            <a:r>
              <a:rPr lang="nl-NL" sz="2200" b="1" dirty="0">
                <a:solidFill>
                  <a:srgbClr val="FF0000"/>
                </a:solidFill>
                <a:sym typeface="Wingdings" panose="05000000000000000000" pitchFamily="2" charset="2"/>
              </a:rPr>
              <a:t>	</a:t>
            </a:r>
            <a:r>
              <a:rPr lang="nl-NL" sz="2200" b="1" dirty="0" smtClean="0">
                <a:solidFill>
                  <a:schemeClr val="tx1"/>
                </a:solidFill>
                <a:sym typeface="Wingdings" panose="05000000000000000000" pitchFamily="2" charset="2"/>
              </a:rPr>
              <a:t> V</a:t>
            </a:r>
            <a:r>
              <a:rPr lang="nl-NL" sz="2200" b="1" dirty="0" smtClean="0">
                <a:solidFill>
                  <a:schemeClr val="tx1"/>
                </a:solidFill>
              </a:rPr>
              <a:t>erg.Matt.13 </a:t>
            </a:r>
            <a:r>
              <a:rPr lang="nl-NL" sz="2200" b="1" dirty="0" smtClean="0">
                <a:solidFill>
                  <a:schemeClr val="tx1"/>
                </a:solidFill>
                <a:sym typeface="Wingdings" panose="05000000000000000000" pitchFamily="2" charset="2"/>
              </a:rPr>
              <a:t> </a:t>
            </a:r>
            <a:r>
              <a:rPr lang="nl-NL" sz="2200" b="1" dirty="0" smtClean="0">
                <a:solidFill>
                  <a:schemeClr val="tx1"/>
                </a:solidFill>
              </a:rPr>
              <a:t>4 soorten bodem, 4 soorten mensen  </a:t>
            </a:r>
          </a:p>
          <a:p>
            <a:pPr algn="l"/>
            <a:r>
              <a:rPr lang="nl-NL" sz="2200" b="1" dirty="0" smtClean="0">
                <a:solidFill>
                  <a:schemeClr val="tx1"/>
                </a:solidFill>
              </a:rPr>
              <a:t>	</a:t>
            </a:r>
            <a:r>
              <a:rPr lang="nl-NL" sz="2200" b="1" dirty="0" smtClean="0">
                <a:solidFill>
                  <a:schemeClr val="tx1"/>
                </a:solidFill>
                <a:sym typeface="Wingdings" panose="05000000000000000000" pitchFamily="2" charset="2"/>
              </a:rPr>
              <a:t> </a:t>
            </a:r>
            <a:r>
              <a:rPr lang="nl-NL" sz="2200" b="1" dirty="0" smtClean="0">
                <a:solidFill>
                  <a:schemeClr val="tx1"/>
                </a:solidFill>
              </a:rPr>
              <a:t>Resultaat mede afhankelijk van de ontvanger             </a:t>
            </a:r>
          </a:p>
          <a:p>
            <a:pPr algn="l"/>
            <a:r>
              <a:rPr lang="nl-NL" sz="2200" b="1" dirty="0" smtClean="0">
                <a:solidFill>
                  <a:srgbClr val="FF0000"/>
                </a:solidFill>
              </a:rPr>
              <a:t>Mijn gebed: Heer ik wil goede grond worden/zijn, ik wil </a:t>
            </a:r>
            <a:r>
              <a:rPr lang="nl-NL" sz="2200" b="1" dirty="0" err="1" smtClean="0">
                <a:solidFill>
                  <a:srgbClr val="FF0000"/>
                </a:solidFill>
              </a:rPr>
              <a:t>vruchtdragen</a:t>
            </a:r>
            <a:r>
              <a:rPr lang="nl-NL" sz="2200" b="1" dirty="0">
                <a:solidFill>
                  <a:srgbClr val="FF0000"/>
                </a:solidFill>
              </a:rPr>
              <a:t>!</a:t>
            </a:r>
            <a:r>
              <a:rPr lang="nl-NL" sz="2200" b="1" dirty="0" smtClean="0">
                <a:solidFill>
                  <a:srgbClr val="FF0000"/>
                </a:solidFill>
              </a:rPr>
              <a:t>         </a:t>
            </a:r>
          </a:p>
          <a:p>
            <a:pPr algn="l"/>
            <a:r>
              <a:rPr lang="nl-NL" sz="2200" b="1" u="sng" dirty="0" smtClean="0">
                <a:solidFill>
                  <a:schemeClr val="tx1"/>
                </a:solidFill>
              </a:rPr>
              <a:t>H.8: 19-21 </a:t>
            </a:r>
            <a:r>
              <a:rPr lang="nl-NL" sz="2200" b="1" dirty="0" smtClean="0">
                <a:solidFill>
                  <a:srgbClr val="FF0000"/>
                </a:solidFill>
              </a:rPr>
              <a:t>Jezus’ familie?, </a:t>
            </a:r>
            <a:r>
              <a:rPr lang="nl-NL" sz="2200" b="1" dirty="0" smtClean="0">
                <a:solidFill>
                  <a:schemeClr val="tx1"/>
                </a:solidFill>
              </a:rPr>
              <a:t>zie Marc.3: 31-35, 6: 1-6 (4 broers en .. zusters)</a:t>
            </a:r>
          </a:p>
          <a:p>
            <a:pPr algn="l"/>
            <a:r>
              <a:rPr lang="nl-NL" sz="2200" b="1" dirty="0" smtClean="0">
                <a:solidFill>
                  <a:schemeClr val="tx1"/>
                </a:solidFill>
              </a:rPr>
              <a:t>H.8: 22-56 Jezus’ macht en autoriteit, Heer over ziekten en schepping: </a:t>
            </a:r>
            <a:r>
              <a:rPr lang="nl-NL" sz="2200" b="1" u="sng" dirty="0" smtClean="0">
                <a:solidFill>
                  <a:schemeClr val="tx1"/>
                </a:solidFill>
              </a:rPr>
              <a:t>als Schepper</a:t>
            </a:r>
          </a:p>
          <a:p>
            <a:pPr algn="l"/>
            <a:r>
              <a:rPr lang="nl-NL" sz="2200" b="1" u="sng" dirty="0">
                <a:solidFill>
                  <a:srgbClr val="FF0000"/>
                </a:solidFill>
              </a:rPr>
              <a:t>M</a:t>
            </a:r>
            <a:r>
              <a:rPr lang="nl-NL" sz="2200" b="1" u="sng" dirty="0" smtClean="0">
                <a:solidFill>
                  <a:srgbClr val="FF0000"/>
                </a:solidFill>
              </a:rPr>
              <a:t>acht over de storm, macht over boze geesten, die Hem Zoon des Allerhoogste noemen!, macht over de ziekten en de dood</a:t>
            </a:r>
          </a:p>
          <a:p>
            <a:pPr algn="l"/>
            <a:endParaRPr lang="nl-NL" sz="800" b="1" u="sng" dirty="0" smtClean="0">
              <a:solidFill>
                <a:srgbClr val="FF0000"/>
              </a:solidFill>
            </a:endParaRPr>
          </a:p>
          <a:p>
            <a:pPr algn="l"/>
            <a:r>
              <a:rPr lang="nl-NL" sz="2200" b="1" u="sng" dirty="0" smtClean="0">
                <a:solidFill>
                  <a:srgbClr val="FF0000"/>
                </a:solidFill>
              </a:rPr>
              <a:t>Gods eigenschappen: </a:t>
            </a:r>
            <a:r>
              <a:rPr lang="nl-NL" sz="2200" b="1" dirty="0" smtClean="0">
                <a:solidFill>
                  <a:srgbClr val="FF0000"/>
                </a:solidFill>
              </a:rPr>
              <a:t>Almachtig, Alwetend en Alomtegenwoordig; Liefde, Licht en Leven; Heilig, Barmhartig, Rechtvaardig, Eeuwig</a:t>
            </a:r>
          </a:p>
          <a:p>
            <a:pPr algn="l"/>
            <a:endParaRPr lang="nl-NL" sz="2400" b="1" dirty="0" smtClean="0">
              <a:solidFill>
                <a:srgbClr val="FF0000"/>
              </a:solidFill>
            </a:endParaRPr>
          </a:p>
          <a:p>
            <a:pPr algn="l"/>
            <a:endParaRPr lang="nl-NL" sz="1300" b="1" dirty="0" smtClean="0">
              <a:solidFill>
                <a:srgbClr val="FF0000"/>
              </a:solidFill>
            </a:endParaRPr>
          </a:p>
          <a:p>
            <a:pPr algn="l"/>
            <a:endParaRPr lang="nl-NL" sz="3400" b="1" dirty="0" smtClean="0">
              <a:solidFill>
                <a:srgbClr val="FF0000"/>
              </a:solidFill>
            </a:endParaRPr>
          </a:p>
          <a:p>
            <a:pPr algn="l"/>
            <a:endParaRPr lang="nl-NL" dirty="0"/>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353947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180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95936" y="-27384"/>
            <a:ext cx="4824536" cy="1008111"/>
          </a:xfrm>
        </p:spPr>
        <p:txBody>
          <a:bodyPr>
            <a:noAutofit/>
          </a:bodyPr>
          <a:lstStyle/>
          <a:p>
            <a:pPr algn="r"/>
            <a:r>
              <a:rPr lang="nl-NL" sz="3200" b="1" dirty="0" smtClean="0">
                <a:solidFill>
                  <a:srgbClr val="FF0000"/>
                </a:solidFill>
              </a:rPr>
              <a:t>Luc.9:1-50</a:t>
            </a:r>
            <a:br>
              <a:rPr lang="nl-NL" sz="3200" b="1" dirty="0" smtClean="0">
                <a:solidFill>
                  <a:srgbClr val="FF0000"/>
                </a:solidFill>
              </a:rPr>
            </a:br>
            <a:r>
              <a:rPr lang="nl-NL" sz="3200" b="1" dirty="0" smtClean="0">
                <a:solidFill>
                  <a:srgbClr val="FF0000"/>
                </a:solidFill>
              </a:rPr>
              <a:t>Jezus in Galilea en Judea</a:t>
            </a:r>
            <a:endParaRPr lang="nl-NL" sz="3200" b="1" dirty="0">
              <a:solidFill>
                <a:srgbClr val="FF0000"/>
              </a:solidFill>
            </a:endParaRPr>
          </a:p>
        </p:txBody>
      </p:sp>
      <p:sp>
        <p:nvSpPr>
          <p:cNvPr id="3" name="Ondertitel 2"/>
          <p:cNvSpPr>
            <a:spLocks noGrp="1"/>
          </p:cNvSpPr>
          <p:nvPr>
            <p:ph type="subTitle" idx="1"/>
          </p:nvPr>
        </p:nvSpPr>
        <p:spPr>
          <a:xfrm>
            <a:off x="251520" y="980728"/>
            <a:ext cx="8640960" cy="5688632"/>
          </a:xfrm>
        </p:spPr>
        <p:txBody>
          <a:bodyPr>
            <a:normAutofit fontScale="47500" lnSpcReduction="20000"/>
          </a:bodyPr>
          <a:lstStyle/>
          <a:p>
            <a:pPr algn="l"/>
            <a:r>
              <a:rPr lang="nl-NL" sz="4000" b="1" u="sng" dirty="0" smtClean="0">
                <a:solidFill>
                  <a:srgbClr val="FF0000"/>
                </a:solidFill>
              </a:rPr>
              <a:t>Luc.9: 1-6 De uitzending van de 12 </a:t>
            </a:r>
            <a:r>
              <a:rPr lang="nl-NL" sz="4000" b="1" u="sng" dirty="0" smtClean="0">
                <a:solidFill>
                  <a:schemeClr val="tx1"/>
                </a:solidFill>
              </a:rPr>
              <a:t>discipelen</a:t>
            </a:r>
            <a:r>
              <a:rPr lang="nl-NL" sz="4000" b="1" dirty="0" smtClean="0">
                <a:solidFill>
                  <a:schemeClr val="tx1"/>
                </a:solidFill>
              </a:rPr>
              <a:t>, (naar de 12 stammen van Israël) en in de autoriteit van H.8 </a:t>
            </a:r>
            <a:r>
              <a:rPr lang="nl-NL" sz="4000" b="1" dirty="0" smtClean="0">
                <a:solidFill>
                  <a:schemeClr val="tx1"/>
                </a:solidFill>
                <a:sym typeface="Wingdings" panose="05000000000000000000" pitchFamily="2" charset="2"/>
              </a:rPr>
              <a:t> Ef.2: 19 </a:t>
            </a:r>
            <a:r>
              <a:rPr lang="nl-NL" sz="4000" b="1" dirty="0" smtClean="0">
                <a:solidFill>
                  <a:schemeClr val="tx1"/>
                </a:solidFill>
              </a:rPr>
              <a:t>Openb.21: 12-13 </a:t>
            </a:r>
            <a:r>
              <a:rPr lang="nl-NL" sz="4000" b="1" dirty="0" smtClean="0">
                <a:solidFill>
                  <a:schemeClr val="tx1"/>
                </a:solidFill>
                <a:sym typeface="Wingdings" panose="05000000000000000000" pitchFamily="2" charset="2"/>
              </a:rPr>
              <a:t></a:t>
            </a:r>
            <a:r>
              <a:rPr lang="nl-NL" sz="4000" b="1" dirty="0" smtClean="0">
                <a:solidFill>
                  <a:schemeClr val="tx1"/>
                </a:solidFill>
              </a:rPr>
              <a:t> de 12 fundamenten v.d. muur </a:t>
            </a:r>
          </a:p>
          <a:p>
            <a:pPr algn="l"/>
            <a:r>
              <a:rPr lang="nl-NL" sz="4000" b="1" u="sng" dirty="0" smtClean="0">
                <a:solidFill>
                  <a:srgbClr val="FF0000"/>
                </a:solidFill>
              </a:rPr>
              <a:t>H.9: 7-9 </a:t>
            </a:r>
            <a:r>
              <a:rPr lang="nl-NL" sz="4000" b="1" dirty="0" smtClean="0">
                <a:solidFill>
                  <a:schemeClr val="tx1"/>
                </a:solidFill>
              </a:rPr>
              <a:t>en H.23: 8-12 </a:t>
            </a:r>
            <a:r>
              <a:rPr lang="nl-NL" sz="4000" b="1" dirty="0" err="1" smtClean="0">
                <a:solidFill>
                  <a:schemeClr val="tx1"/>
                </a:solidFill>
              </a:rPr>
              <a:t>Herodus</a:t>
            </a:r>
            <a:r>
              <a:rPr lang="nl-NL" sz="4000" b="1" dirty="0" smtClean="0">
                <a:solidFill>
                  <a:schemeClr val="tx1"/>
                </a:solidFill>
              </a:rPr>
              <a:t> was nieuwsgierig (H.8: 3) en bruut </a:t>
            </a:r>
          </a:p>
          <a:p>
            <a:pPr algn="l"/>
            <a:r>
              <a:rPr lang="nl-NL" sz="4000" b="1" u="sng" dirty="0" smtClean="0">
                <a:solidFill>
                  <a:srgbClr val="FF0000"/>
                </a:solidFill>
              </a:rPr>
              <a:t>H.9: 10-17 </a:t>
            </a:r>
            <a:r>
              <a:rPr lang="nl-NL" sz="4000" b="1" dirty="0" smtClean="0">
                <a:solidFill>
                  <a:schemeClr val="tx1"/>
                </a:solidFill>
              </a:rPr>
              <a:t>de spijziging van de 5.000 mannen, Wat hebben jullie?</a:t>
            </a:r>
          </a:p>
          <a:p>
            <a:pPr algn="l"/>
            <a:r>
              <a:rPr lang="nl-NL" sz="4000" b="1" dirty="0" smtClean="0">
                <a:solidFill>
                  <a:srgbClr val="FF0000"/>
                </a:solidFill>
              </a:rPr>
              <a:t>Welke talenten hebben wij?, als we die inzetten, dan gebeurd er wat!</a:t>
            </a:r>
          </a:p>
          <a:p>
            <a:pPr algn="l"/>
            <a:r>
              <a:rPr lang="nl-NL" sz="4000" b="1" dirty="0" smtClean="0">
                <a:solidFill>
                  <a:srgbClr val="FF0000"/>
                </a:solidFill>
              </a:rPr>
              <a:t>Jezus vraagt vaak iets wat we in eigen kracht niet kunnen, maar Hij geeft: Gal.2: 20</a:t>
            </a:r>
          </a:p>
          <a:p>
            <a:pPr algn="l"/>
            <a:r>
              <a:rPr lang="nl-NL" sz="4000" b="1" u="sng" dirty="0" smtClean="0">
                <a:solidFill>
                  <a:schemeClr val="tx1"/>
                </a:solidFill>
              </a:rPr>
              <a:t>H.9: 18-27 </a:t>
            </a:r>
            <a:r>
              <a:rPr lang="nl-NL" sz="4000" b="1" dirty="0" smtClean="0">
                <a:solidFill>
                  <a:srgbClr val="FF0000"/>
                </a:solidFill>
              </a:rPr>
              <a:t>De Belangrijkste vraag voor de mensheid: </a:t>
            </a:r>
            <a:r>
              <a:rPr lang="nl-NL" sz="4000" b="1" u="sng" dirty="0" smtClean="0">
                <a:solidFill>
                  <a:srgbClr val="FF0000"/>
                </a:solidFill>
              </a:rPr>
              <a:t>Wie zeggen jullie dat ik ben?</a:t>
            </a:r>
          </a:p>
          <a:p>
            <a:pPr algn="l"/>
            <a:r>
              <a:rPr lang="nl-NL" sz="4000" b="1" dirty="0" smtClean="0">
                <a:solidFill>
                  <a:srgbClr val="FF0000"/>
                </a:solidFill>
              </a:rPr>
              <a:t>Het antwoord op deze vraag bepaald waar we de eeuwigheid zullen door brengen!</a:t>
            </a:r>
          </a:p>
          <a:p>
            <a:pPr algn="l"/>
            <a:r>
              <a:rPr lang="nl-NL" sz="4000" b="1" dirty="0" smtClean="0">
                <a:solidFill>
                  <a:schemeClr val="tx1"/>
                </a:solidFill>
              </a:rPr>
              <a:t>Jezus volgen is sterven aan je ego, een kruis erdoor, doop, is sterven, maar ook leven met God, Jezus’ identiteit en het karakter van discipelschap, </a:t>
            </a:r>
            <a:r>
              <a:rPr lang="nl-NL" sz="4000" b="1" dirty="0" smtClean="0">
                <a:solidFill>
                  <a:srgbClr val="FF0000"/>
                </a:solidFill>
              </a:rPr>
              <a:t>23-25</a:t>
            </a:r>
          </a:p>
          <a:p>
            <a:pPr algn="l"/>
            <a:r>
              <a:rPr lang="nl-NL" sz="4000" b="1" u="sng" dirty="0" smtClean="0">
                <a:solidFill>
                  <a:srgbClr val="FF0000"/>
                </a:solidFill>
              </a:rPr>
              <a:t>H.9: 28-36 </a:t>
            </a:r>
            <a:r>
              <a:rPr lang="nl-NL" sz="4000" b="1" dirty="0" smtClean="0">
                <a:solidFill>
                  <a:schemeClr val="tx1"/>
                </a:solidFill>
              </a:rPr>
              <a:t>Verder onderwijs aan de leerlingen:</a:t>
            </a:r>
          </a:p>
          <a:p>
            <a:pPr algn="l"/>
            <a:r>
              <a:rPr lang="nl-NL" sz="4000" b="1" dirty="0" smtClean="0">
                <a:solidFill>
                  <a:schemeClr val="tx1"/>
                </a:solidFill>
              </a:rPr>
              <a:t>Bij de gedaantewisseling worden ze (we) opgeroepen naar Jezus te </a:t>
            </a:r>
            <a:r>
              <a:rPr lang="nl-NL" sz="4000" b="1" u="sng" dirty="0" smtClean="0">
                <a:solidFill>
                  <a:schemeClr val="tx1"/>
                </a:solidFill>
              </a:rPr>
              <a:t>luisteren</a:t>
            </a:r>
            <a:r>
              <a:rPr lang="nl-NL" sz="4000" b="1" dirty="0" smtClean="0">
                <a:solidFill>
                  <a:schemeClr val="tx1"/>
                </a:solidFill>
              </a:rPr>
              <a:t> </a:t>
            </a:r>
            <a:r>
              <a:rPr lang="nl-NL" sz="4000" b="1" dirty="0" smtClean="0">
                <a:solidFill>
                  <a:srgbClr val="FF0000"/>
                </a:solidFill>
              </a:rPr>
              <a:t>vs.35, Waar hoorden we dit al eerder? 1Petr.1: 16-18 lezen</a:t>
            </a:r>
          </a:p>
          <a:p>
            <a:pPr algn="l"/>
            <a:r>
              <a:rPr lang="nl-NL" sz="4000" b="1" dirty="0" smtClean="0">
                <a:solidFill>
                  <a:srgbClr val="FF0000"/>
                </a:solidFill>
              </a:rPr>
              <a:t>Waarover sprak Hij met Mozes en Elia? </a:t>
            </a:r>
            <a:r>
              <a:rPr lang="nl-NL" sz="4000" b="1" dirty="0" smtClean="0">
                <a:solidFill>
                  <a:srgbClr val="FF0000"/>
                </a:solidFill>
                <a:sym typeface="Wingdings" panose="05000000000000000000" pitchFamily="2" charset="2"/>
              </a:rPr>
              <a:t></a:t>
            </a:r>
            <a:r>
              <a:rPr lang="nl-NL" sz="4000" b="1" dirty="0" smtClean="0">
                <a:solidFill>
                  <a:srgbClr val="FF0000"/>
                </a:solidFill>
              </a:rPr>
              <a:t>Over Zijn uitgang te Jeruzalem, vs.31</a:t>
            </a:r>
          </a:p>
          <a:p>
            <a:pPr algn="l"/>
            <a:r>
              <a:rPr lang="nl-NL" sz="4000" b="1" u="sng" dirty="0" smtClean="0">
                <a:solidFill>
                  <a:srgbClr val="FF0000"/>
                </a:solidFill>
              </a:rPr>
              <a:t>H.9: 37-43 </a:t>
            </a:r>
            <a:r>
              <a:rPr lang="nl-NL" sz="4000" b="1" dirty="0" smtClean="0">
                <a:solidFill>
                  <a:schemeClr val="tx1"/>
                </a:solidFill>
              </a:rPr>
              <a:t>nogmaals Jezus macht over de duivel en boze geesten, Hij is HEER!</a:t>
            </a:r>
          </a:p>
          <a:p>
            <a:pPr algn="l"/>
            <a:r>
              <a:rPr lang="nl-NL" sz="4000" b="1" u="sng" dirty="0" smtClean="0">
                <a:solidFill>
                  <a:srgbClr val="FF0000"/>
                </a:solidFill>
              </a:rPr>
              <a:t>H.9: 44-45 </a:t>
            </a:r>
            <a:r>
              <a:rPr lang="nl-NL" sz="4000" b="1" dirty="0" smtClean="0">
                <a:solidFill>
                  <a:schemeClr val="tx1"/>
                </a:solidFill>
              </a:rPr>
              <a:t>Jezus wijst Zijn discipelen vs.45 voor de 2</a:t>
            </a:r>
            <a:r>
              <a:rPr lang="nl-NL" sz="4000" b="1" baseline="30000" dirty="0" smtClean="0">
                <a:solidFill>
                  <a:schemeClr val="tx1"/>
                </a:solidFill>
              </a:rPr>
              <a:t>e</a:t>
            </a:r>
            <a:r>
              <a:rPr lang="nl-NL" sz="4000" b="1" dirty="0" smtClean="0">
                <a:solidFill>
                  <a:schemeClr val="tx1"/>
                </a:solidFill>
              </a:rPr>
              <a:t> keer </a:t>
            </a:r>
            <a:r>
              <a:rPr lang="nl-NL" sz="4000" b="1" dirty="0">
                <a:solidFill>
                  <a:schemeClr val="tx1"/>
                </a:solidFill>
              </a:rPr>
              <a:t>(1</a:t>
            </a:r>
            <a:r>
              <a:rPr lang="nl-NL" sz="4000" b="1" baseline="30000" dirty="0">
                <a:solidFill>
                  <a:schemeClr val="tx1"/>
                </a:solidFill>
              </a:rPr>
              <a:t>e</a:t>
            </a:r>
            <a:r>
              <a:rPr lang="nl-NL" sz="4000" b="1" dirty="0">
                <a:solidFill>
                  <a:schemeClr val="tx1"/>
                </a:solidFill>
              </a:rPr>
              <a:t> keer H.9: 22) </a:t>
            </a:r>
            <a:r>
              <a:rPr lang="nl-NL" sz="4000" b="1" dirty="0" smtClean="0">
                <a:solidFill>
                  <a:schemeClr val="tx1"/>
                </a:solidFill>
              </a:rPr>
              <a:t>op zijn uitlevering aan mensen, maar ze begrijpen het niet</a:t>
            </a:r>
            <a:r>
              <a:rPr lang="nl-NL" sz="4000" b="1" dirty="0" smtClean="0">
                <a:solidFill>
                  <a:srgbClr val="FF0000"/>
                </a:solidFill>
              </a:rPr>
              <a:t>, verg. Joh.12: 16</a:t>
            </a:r>
          </a:p>
          <a:p>
            <a:pPr algn="l"/>
            <a:r>
              <a:rPr lang="nl-NL" sz="4000" b="1" u="sng" dirty="0" smtClean="0">
                <a:solidFill>
                  <a:srgbClr val="FF0000"/>
                </a:solidFill>
              </a:rPr>
              <a:t>H.9: 46-50 </a:t>
            </a:r>
            <a:r>
              <a:rPr lang="nl-NL" sz="4000" b="1" dirty="0" smtClean="0">
                <a:solidFill>
                  <a:schemeClr val="tx1"/>
                </a:solidFill>
              </a:rPr>
              <a:t>Ze discussiëren over wie de belangrijkste was en Jezus houdt hen een kind als voorbeeld voor vs.48 </a:t>
            </a:r>
          </a:p>
          <a:p>
            <a:pPr algn="l"/>
            <a:r>
              <a:rPr lang="nl-NL" sz="4000" b="1" dirty="0" smtClean="0">
                <a:solidFill>
                  <a:schemeClr val="tx1"/>
                </a:solidFill>
              </a:rPr>
              <a:t>Goed beschouwd, blijken ze op dat moment niet te beseffen wat komen gaat</a:t>
            </a:r>
            <a:endParaRPr lang="nl-NL" sz="4000" b="1" dirty="0" smtClean="0">
              <a:solidFill>
                <a:srgbClr val="FF0000"/>
              </a:solidFill>
            </a:endParaRPr>
          </a:p>
          <a:p>
            <a:pPr algn="l"/>
            <a:endParaRPr lang="nl-NL" dirty="0"/>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3539470"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04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9912" y="116633"/>
            <a:ext cx="5112568" cy="1008111"/>
          </a:xfrm>
        </p:spPr>
        <p:txBody>
          <a:bodyPr>
            <a:noAutofit/>
          </a:bodyPr>
          <a:lstStyle/>
          <a:p>
            <a:pPr algn="l"/>
            <a:r>
              <a:rPr lang="nl-NL" sz="3400" b="1" dirty="0" smtClean="0">
                <a:solidFill>
                  <a:srgbClr val="FF0000"/>
                </a:solidFill>
              </a:rPr>
              <a:t>Luc.4:14-9:50 samenvatting</a:t>
            </a:r>
            <a:endParaRPr lang="nl-NL" sz="3400" b="1" dirty="0">
              <a:solidFill>
                <a:srgbClr val="FF0000"/>
              </a:solidFill>
            </a:endParaRPr>
          </a:p>
        </p:txBody>
      </p:sp>
      <p:sp>
        <p:nvSpPr>
          <p:cNvPr id="3" name="Ondertitel 2"/>
          <p:cNvSpPr>
            <a:spLocks noGrp="1"/>
          </p:cNvSpPr>
          <p:nvPr>
            <p:ph type="subTitle" idx="1"/>
          </p:nvPr>
        </p:nvSpPr>
        <p:spPr>
          <a:xfrm>
            <a:off x="323528" y="1340768"/>
            <a:ext cx="8496944" cy="4968552"/>
          </a:xfrm>
        </p:spPr>
        <p:txBody>
          <a:bodyPr>
            <a:normAutofit fontScale="85000" lnSpcReduction="10000"/>
          </a:bodyPr>
          <a:lstStyle/>
          <a:p>
            <a:pPr algn="l"/>
            <a:r>
              <a:rPr lang="nl-NL" sz="2800" b="1" dirty="0" smtClean="0">
                <a:solidFill>
                  <a:schemeClr val="tx1"/>
                </a:solidFill>
              </a:rPr>
              <a:t>Lucas behandelt in dit eerste deel vooral de vragen: </a:t>
            </a:r>
          </a:p>
          <a:p>
            <a:pPr marL="457200" indent="-457200" algn="l">
              <a:buFont typeface="Arial" panose="020B0604020202020204" pitchFamily="34" charset="0"/>
              <a:buChar char="•"/>
            </a:pPr>
            <a:r>
              <a:rPr lang="nl-NL" sz="2800" b="1" i="1" dirty="0" smtClean="0">
                <a:solidFill>
                  <a:srgbClr val="FF0000"/>
                </a:solidFill>
              </a:rPr>
              <a:t>Wie is Jezus? Wie is Hij dat Hij met autoriteit kan doen en spreken? </a:t>
            </a:r>
          </a:p>
          <a:p>
            <a:pPr algn="l"/>
            <a:r>
              <a:rPr lang="nl-NL" sz="2800" b="1" dirty="0" smtClean="0">
                <a:solidFill>
                  <a:schemeClr val="tx1"/>
                </a:solidFill>
              </a:rPr>
              <a:t>Jezus geboorte, leven en sterven laat niets aan het toeval over! </a:t>
            </a:r>
          </a:p>
          <a:p>
            <a:pPr marL="457200" indent="-457200" algn="l">
              <a:buFont typeface="Arial" panose="020B0604020202020204" pitchFamily="34" charset="0"/>
              <a:buChar char="•"/>
            </a:pPr>
            <a:r>
              <a:rPr lang="nl-NL" sz="2800" b="1" dirty="0" smtClean="0">
                <a:solidFill>
                  <a:schemeClr val="tx1"/>
                </a:solidFill>
              </a:rPr>
              <a:t>De vele wonderen/</a:t>
            </a:r>
            <a:r>
              <a:rPr lang="nl-NL" sz="2800" b="1" dirty="0" smtClean="0">
                <a:solidFill>
                  <a:srgbClr val="FF0000"/>
                </a:solidFill>
              </a:rPr>
              <a:t>tekenen</a:t>
            </a:r>
            <a:r>
              <a:rPr lang="nl-NL" sz="2800" b="1" dirty="0" smtClean="0">
                <a:solidFill>
                  <a:schemeClr val="tx1"/>
                </a:solidFill>
              </a:rPr>
              <a:t> tonen dat Jezus van God komt,</a:t>
            </a:r>
            <a:r>
              <a:rPr lang="nl-NL" sz="2800" b="1" dirty="0" smtClean="0"/>
              <a:t> </a:t>
            </a:r>
            <a:r>
              <a:rPr lang="nl-NL" sz="2800" b="1" dirty="0" smtClean="0">
                <a:solidFill>
                  <a:srgbClr val="FF0000"/>
                </a:solidFill>
              </a:rPr>
              <a:t>verg.Joh.20: 30-31</a:t>
            </a:r>
          </a:p>
          <a:p>
            <a:pPr marL="457200" indent="-457200" algn="l">
              <a:buFont typeface="Arial" panose="020B0604020202020204" pitchFamily="34" charset="0"/>
              <a:buChar char="•"/>
            </a:pPr>
            <a:r>
              <a:rPr lang="nl-NL" sz="2800" b="1" dirty="0" smtClean="0">
                <a:solidFill>
                  <a:schemeClr val="tx1"/>
                </a:solidFill>
              </a:rPr>
              <a:t>Dat Gods gezag en macht groter Zijn dan de tegenstanders.</a:t>
            </a:r>
          </a:p>
          <a:p>
            <a:pPr marL="457200" indent="-457200" algn="l">
              <a:buFont typeface="Arial" panose="020B0604020202020204" pitchFamily="34" charset="0"/>
              <a:buChar char="•"/>
            </a:pPr>
            <a:r>
              <a:rPr lang="nl-NL" sz="2800" b="1" dirty="0" smtClean="0">
                <a:solidFill>
                  <a:schemeClr val="tx1"/>
                </a:solidFill>
              </a:rPr>
              <a:t>Twee onderwijs redes worden beschreven:</a:t>
            </a:r>
          </a:p>
          <a:p>
            <a:pPr algn="l"/>
            <a:r>
              <a:rPr lang="nl-NL" sz="2800" b="1" dirty="0">
                <a:solidFill>
                  <a:schemeClr val="tx1"/>
                </a:solidFill>
              </a:rPr>
              <a:t>	</a:t>
            </a:r>
            <a:r>
              <a:rPr lang="nl-NL" sz="2800" b="1" dirty="0" smtClean="0">
                <a:solidFill>
                  <a:schemeClr val="tx1"/>
                </a:solidFill>
              </a:rPr>
              <a:t>- In 4:16-30 verkondigt Jezus hoe profetie van het OT. </a:t>
            </a:r>
          </a:p>
          <a:p>
            <a:pPr algn="l"/>
            <a:r>
              <a:rPr lang="nl-NL" sz="2800" b="1" dirty="0">
                <a:solidFill>
                  <a:schemeClr val="tx1"/>
                </a:solidFill>
              </a:rPr>
              <a:t>	</a:t>
            </a:r>
            <a:r>
              <a:rPr lang="nl-NL" sz="2800" b="1" dirty="0" smtClean="0">
                <a:solidFill>
                  <a:schemeClr val="tx1"/>
                </a:solidFill>
              </a:rPr>
              <a:t>‘nu en hier’ vervuld </a:t>
            </a:r>
            <a:r>
              <a:rPr lang="nl-NL" sz="2800" b="1" dirty="0" smtClean="0">
                <a:solidFill>
                  <a:srgbClr val="FF0000"/>
                </a:solidFill>
              </a:rPr>
              <a:t>(verwerkelijkt) </a:t>
            </a:r>
            <a:r>
              <a:rPr lang="nl-NL" sz="2800" b="1" dirty="0" smtClean="0">
                <a:solidFill>
                  <a:schemeClr val="tx1"/>
                </a:solidFill>
              </a:rPr>
              <a:t>wordt in Hem</a:t>
            </a:r>
          </a:p>
          <a:p>
            <a:pPr algn="l"/>
            <a:r>
              <a:rPr lang="nl-NL" sz="2800" b="1" dirty="0" smtClean="0">
                <a:solidFill>
                  <a:schemeClr val="tx1"/>
                </a:solidFill>
              </a:rPr>
              <a:t>	- In 6:17-49 geeft Jezus onderwijs over liefde in de 	context 	van genade </a:t>
            </a:r>
          </a:p>
          <a:p>
            <a:pPr algn="l"/>
            <a:endParaRPr lang="nl-NL" dirty="0"/>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3456384"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62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07904" y="116632"/>
            <a:ext cx="5112568" cy="1008111"/>
          </a:xfrm>
        </p:spPr>
        <p:txBody>
          <a:bodyPr>
            <a:normAutofit/>
          </a:bodyPr>
          <a:lstStyle/>
          <a:p>
            <a:pPr algn="l"/>
            <a:r>
              <a:rPr lang="nl-NL" sz="3400" b="1" dirty="0" smtClean="0">
                <a:solidFill>
                  <a:srgbClr val="FF0000"/>
                </a:solidFill>
              </a:rPr>
              <a:t>Luc.4:14-9:50 samenvatting</a:t>
            </a:r>
            <a:endParaRPr lang="nl-NL" sz="3400" b="1" dirty="0">
              <a:solidFill>
                <a:srgbClr val="FF0000"/>
              </a:solidFill>
            </a:endParaRPr>
          </a:p>
        </p:txBody>
      </p:sp>
      <p:sp>
        <p:nvSpPr>
          <p:cNvPr id="3" name="Ondertitel 2"/>
          <p:cNvSpPr>
            <a:spLocks noGrp="1"/>
          </p:cNvSpPr>
          <p:nvPr>
            <p:ph type="subTitle" idx="1"/>
          </p:nvPr>
        </p:nvSpPr>
        <p:spPr>
          <a:xfrm>
            <a:off x="395536" y="1196752"/>
            <a:ext cx="8496944" cy="5328592"/>
          </a:xfrm>
        </p:spPr>
        <p:txBody>
          <a:bodyPr>
            <a:normAutofit/>
          </a:bodyPr>
          <a:lstStyle/>
          <a:p>
            <a:pPr algn="l"/>
            <a:r>
              <a:rPr lang="nl-NL" sz="2200" b="1" dirty="0" smtClean="0">
                <a:solidFill>
                  <a:schemeClr val="tx1"/>
                </a:solidFill>
              </a:rPr>
              <a:t>Aan het eind van dit deel:</a:t>
            </a:r>
          </a:p>
          <a:p>
            <a:pPr marL="342900" indent="-342900" algn="l">
              <a:buFont typeface="Arial" panose="020B0604020202020204" pitchFamily="34" charset="0"/>
              <a:buChar char="•"/>
            </a:pPr>
            <a:r>
              <a:rPr lang="nl-NL" sz="2200" b="1" dirty="0" smtClean="0">
                <a:solidFill>
                  <a:schemeClr val="tx1"/>
                </a:solidFill>
              </a:rPr>
              <a:t>De leerlingen zijn er zelf op uit gestuurd</a:t>
            </a:r>
            <a:r>
              <a:rPr lang="nl-NL" sz="2200" b="1" dirty="0" smtClean="0"/>
              <a:t> </a:t>
            </a:r>
            <a:r>
              <a:rPr lang="nl-NL" sz="2200" b="1" dirty="0" smtClean="0">
                <a:solidFill>
                  <a:srgbClr val="FF0000"/>
                </a:solidFill>
              </a:rPr>
              <a:t>Luc.9: 1-6, 10: 1-20, 12 en 70</a:t>
            </a:r>
          </a:p>
          <a:p>
            <a:pPr marL="342900" indent="-342900" algn="l">
              <a:buFont typeface="Arial" panose="020B0604020202020204" pitchFamily="34" charset="0"/>
              <a:buChar char="•"/>
            </a:pPr>
            <a:r>
              <a:rPr lang="nl-NL" sz="2200" b="1" dirty="0" smtClean="0">
                <a:solidFill>
                  <a:schemeClr val="tx1"/>
                </a:solidFill>
              </a:rPr>
              <a:t>Zij hebben (bij monde van Petrus) beleden dat Jezus de door God gezonden Messias is (9:20)</a:t>
            </a:r>
          </a:p>
          <a:p>
            <a:pPr marL="342900" indent="-342900" algn="l">
              <a:buFont typeface="Arial" panose="020B0604020202020204" pitchFamily="34" charset="0"/>
              <a:buChar char="•"/>
            </a:pPr>
            <a:r>
              <a:rPr lang="nl-NL" sz="2200" b="1" dirty="0" smtClean="0">
                <a:solidFill>
                  <a:schemeClr val="tx1"/>
                </a:solidFill>
              </a:rPr>
              <a:t>Jezus noemt dan voor het eerst Zijn lijden en sterven </a:t>
            </a:r>
          </a:p>
          <a:p>
            <a:pPr marL="342900" indent="-342900" algn="l">
              <a:buFont typeface="Arial" panose="020B0604020202020204" pitchFamily="34" charset="0"/>
              <a:buChar char="•"/>
            </a:pPr>
            <a:r>
              <a:rPr lang="nl-NL" sz="2200" b="1" dirty="0" smtClean="0">
                <a:solidFill>
                  <a:schemeClr val="tx1"/>
                </a:solidFill>
              </a:rPr>
              <a:t>Jezus verbindt hieraan de afwijzing en het lijden dat Zijn volgelingen eveneens zullen ondergaan</a:t>
            </a:r>
          </a:p>
          <a:p>
            <a:pPr marL="342900" indent="-342900" algn="l">
              <a:buFont typeface="Arial" panose="020B0604020202020204" pitchFamily="34" charset="0"/>
              <a:buChar char="•"/>
            </a:pPr>
            <a:r>
              <a:rPr lang="nl-NL" sz="2200" b="1" dirty="0" smtClean="0">
                <a:solidFill>
                  <a:schemeClr val="tx1"/>
                </a:solidFill>
              </a:rPr>
              <a:t>Mogelijk motief van Lucas:</a:t>
            </a:r>
          </a:p>
          <a:p>
            <a:pPr marL="342900" indent="-342900" algn="l">
              <a:buFont typeface="Arial" panose="020B0604020202020204" pitchFamily="34" charset="0"/>
              <a:buChar char="•"/>
            </a:pPr>
            <a:r>
              <a:rPr lang="nl-NL" sz="2200" b="1" dirty="0" smtClean="0">
                <a:solidFill>
                  <a:schemeClr val="tx1"/>
                </a:solidFill>
              </a:rPr>
              <a:t>Aan Theofilus (en de rest van zijn lezers) laten zien dat volgelingen van Jezus ook na hun bekering blijven leren en groeien in geloof  </a:t>
            </a:r>
            <a:r>
              <a:rPr lang="nl-NL" sz="2200" b="1" dirty="0" smtClean="0"/>
              <a:t>     </a:t>
            </a:r>
          </a:p>
          <a:p>
            <a:pPr algn="l"/>
            <a:r>
              <a:rPr lang="nl-NL" sz="2200" b="1" dirty="0" smtClean="0">
                <a:solidFill>
                  <a:srgbClr val="FF0000"/>
                </a:solidFill>
              </a:rPr>
              <a:t>	(Ik zal jullie vissers van mensen maken = een proces)</a:t>
            </a:r>
          </a:p>
          <a:p>
            <a:pPr marL="342900" indent="-342900" algn="l">
              <a:buFont typeface="Arial" panose="020B0604020202020204" pitchFamily="34" charset="0"/>
              <a:buChar char="•"/>
            </a:pPr>
            <a:r>
              <a:rPr lang="nl-NL" sz="2200" b="1" dirty="0" smtClean="0">
                <a:solidFill>
                  <a:schemeClr val="tx1"/>
                </a:solidFill>
              </a:rPr>
              <a:t>Dat het hen veel kan kosten</a:t>
            </a:r>
          </a:p>
          <a:p>
            <a:endParaRPr lang="nl-NL" dirty="0"/>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39"/>
            <a:ext cx="3240360" cy="9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19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39952" y="260649"/>
            <a:ext cx="4536504" cy="1080119"/>
          </a:xfrm>
        </p:spPr>
        <p:txBody>
          <a:bodyPr>
            <a:normAutofit/>
          </a:bodyPr>
          <a:lstStyle/>
          <a:p>
            <a:pPr algn="r"/>
            <a:r>
              <a:rPr lang="nl-NL" sz="3400" b="1" dirty="0" smtClean="0">
                <a:solidFill>
                  <a:srgbClr val="FF0000"/>
                </a:solidFill>
              </a:rPr>
              <a:t>Samenvatting Lucas 1-9</a:t>
            </a:r>
            <a:endParaRPr lang="nl-NL" sz="3400" b="1" dirty="0">
              <a:solidFill>
                <a:srgbClr val="FF0000"/>
              </a:solidFill>
            </a:endParaRPr>
          </a:p>
        </p:txBody>
      </p:sp>
      <p:sp>
        <p:nvSpPr>
          <p:cNvPr id="3" name="Ondertitel 2"/>
          <p:cNvSpPr>
            <a:spLocks noGrp="1"/>
          </p:cNvSpPr>
          <p:nvPr>
            <p:ph type="subTitle" idx="1"/>
          </p:nvPr>
        </p:nvSpPr>
        <p:spPr>
          <a:xfrm>
            <a:off x="251520" y="1340768"/>
            <a:ext cx="8568952" cy="5256584"/>
          </a:xfrm>
        </p:spPr>
        <p:txBody>
          <a:bodyPr>
            <a:normAutofit fontScale="70000" lnSpcReduction="20000"/>
          </a:bodyPr>
          <a:lstStyle/>
          <a:p>
            <a:pPr algn="l">
              <a:lnSpc>
                <a:spcPct val="120000"/>
              </a:lnSpc>
              <a:spcBef>
                <a:spcPts val="0"/>
              </a:spcBef>
            </a:pPr>
            <a:r>
              <a:rPr lang="nl-NL" b="1" dirty="0" smtClean="0">
                <a:solidFill>
                  <a:srgbClr val="FF0000"/>
                </a:solidFill>
              </a:rPr>
              <a:t>Hoe portretteert Lucas Jezus? </a:t>
            </a:r>
          </a:p>
          <a:p>
            <a:pPr algn="l">
              <a:lnSpc>
                <a:spcPct val="120000"/>
              </a:lnSpc>
              <a:spcBef>
                <a:spcPts val="0"/>
              </a:spcBef>
            </a:pPr>
            <a:r>
              <a:rPr lang="nl-NL" b="1" dirty="0" smtClean="0">
                <a:solidFill>
                  <a:schemeClr val="tx1"/>
                </a:solidFill>
              </a:rPr>
              <a:t>- Hij is </a:t>
            </a:r>
            <a:r>
              <a:rPr lang="nl-NL" b="1" dirty="0" smtClean="0">
                <a:solidFill>
                  <a:srgbClr val="FF0000"/>
                </a:solidFill>
              </a:rPr>
              <a:t>méér is dan een profeet </a:t>
            </a:r>
            <a:r>
              <a:rPr lang="nl-NL" b="1" dirty="0" smtClean="0">
                <a:solidFill>
                  <a:schemeClr val="tx1"/>
                </a:solidFill>
              </a:rPr>
              <a:t>(zoals de mensen hem zagen)    </a:t>
            </a:r>
            <a:r>
              <a:rPr lang="nl-NL" b="1" dirty="0" smtClean="0">
                <a:solidFill>
                  <a:srgbClr val="FF0000"/>
                </a:solidFill>
              </a:rPr>
              <a:t>H.24: 19</a:t>
            </a:r>
          </a:p>
          <a:p>
            <a:pPr algn="l">
              <a:lnSpc>
                <a:spcPct val="120000"/>
              </a:lnSpc>
              <a:spcBef>
                <a:spcPts val="0"/>
              </a:spcBef>
            </a:pPr>
            <a:r>
              <a:rPr lang="nl-NL" b="1" dirty="0" smtClean="0">
                <a:solidFill>
                  <a:schemeClr val="tx1"/>
                </a:solidFill>
              </a:rPr>
              <a:t>- Hij is de </a:t>
            </a:r>
            <a:r>
              <a:rPr lang="nl-NL" b="1" dirty="0" smtClean="0">
                <a:solidFill>
                  <a:srgbClr val="FF0000"/>
                </a:solidFill>
              </a:rPr>
              <a:t>Zoon van God</a:t>
            </a:r>
            <a:r>
              <a:rPr lang="nl-NL" b="1" dirty="0" smtClean="0">
                <a:solidFill>
                  <a:schemeClr val="tx1"/>
                </a:solidFill>
              </a:rPr>
              <a:t>, die </a:t>
            </a:r>
            <a:r>
              <a:rPr lang="nl-NL" b="1" dirty="0" smtClean="0">
                <a:solidFill>
                  <a:srgbClr val="FF0000"/>
                </a:solidFill>
              </a:rPr>
              <a:t>Koning </a:t>
            </a:r>
            <a:r>
              <a:rPr lang="nl-NL" b="1" dirty="0" smtClean="0">
                <a:solidFill>
                  <a:schemeClr val="tx1"/>
                </a:solidFill>
              </a:rPr>
              <a:t>zal zijn zonder einde.         </a:t>
            </a:r>
            <a:r>
              <a:rPr lang="nl-NL" b="1" dirty="0" smtClean="0">
                <a:solidFill>
                  <a:srgbClr val="FF0000"/>
                </a:solidFill>
              </a:rPr>
              <a:t>H.1: 31-33            </a:t>
            </a:r>
            <a:r>
              <a:rPr lang="nl-NL" b="1" dirty="0" smtClean="0">
                <a:solidFill>
                  <a:schemeClr val="tx1"/>
                </a:solidFill>
              </a:rPr>
              <a:t>-</a:t>
            </a:r>
            <a:r>
              <a:rPr lang="nl-NL" b="1" dirty="0" smtClean="0">
                <a:solidFill>
                  <a:srgbClr val="FF0000"/>
                </a:solidFill>
              </a:rPr>
              <a:t> </a:t>
            </a:r>
            <a:r>
              <a:rPr lang="nl-NL" b="1" dirty="0" smtClean="0">
                <a:solidFill>
                  <a:schemeClr val="tx1"/>
                </a:solidFill>
              </a:rPr>
              <a:t>Jezus komt als de </a:t>
            </a:r>
            <a:r>
              <a:rPr lang="nl-NL" b="1" dirty="0" smtClean="0">
                <a:solidFill>
                  <a:srgbClr val="FF0000"/>
                </a:solidFill>
              </a:rPr>
              <a:t>Brenger van Gods bevrijding </a:t>
            </a:r>
            <a:r>
              <a:rPr lang="nl-NL" b="1" dirty="0" smtClean="0">
                <a:solidFill>
                  <a:schemeClr val="tx1"/>
                </a:solidFill>
              </a:rPr>
              <a:t>in daad en woord</a:t>
            </a:r>
          </a:p>
          <a:p>
            <a:pPr algn="l">
              <a:lnSpc>
                <a:spcPct val="120000"/>
              </a:lnSpc>
              <a:spcBef>
                <a:spcPts val="0"/>
              </a:spcBef>
            </a:pPr>
            <a:r>
              <a:rPr lang="nl-NL" b="1" dirty="0" smtClean="0">
                <a:solidFill>
                  <a:srgbClr val="FF0000"/>
                </a:solidFill>
              </a:rPr>
              <a:t>Lucas’ ‘bewijzen’: </a:t>
            </a:r>
            <a:r>
              <a:rPr lang="nl-NL" b="1" dirty="0" smtClean="0">
                <a:solidFill>
                  <a:schemeClr val="tx1"/>
                </a:solidFill>
              </a:rPr>
              <a:t>genealogie (terug tot Adam, de zoon van God), de geboorteverhalen, de doop en verzoeking, en Jezus’ optreden</a:t>
            </a:r>
          </a:p>
          <a:p>
            <a:pPr algn="l">
              <a:lnSpc>
                <a:spcPct val="120000"/>
              </a:lnSpc>
              <a:spcBef>
                <a:spcPts val="0"/>
              </a:spcBef>
            </a:pPr>
            <a:endParaRPr lang="nl-NL" sz="1000" b="1" dirty="0" smtClean="0">
              <a:solidFill>
                <a:schemeClr val="tx1"/>
              </a:solidFill>
            </a:endParaRPr>
          </a:p>
          <a:p>
            <a:pPr algn="l">
              <a:lnSpc>
                <a:spcPct val="120000"/>
              </a:lnSpc>
              <a:spcBef>
                <a:spcPts val="0"/>
              </a:spcBef>
            </a:pPr>
            <a:r>
              <a:rPr lang="nl-NL" b="1" dirty="0" smtClean="0">
                <a:solidFill>
                  <a:srgbClr val="FF0000"/>
                </a:solidFill>
              </a:rPr>
              <a:t>Hoe werkt Lucas aan zijn doel om de lezer te overtuigen van de betrouwbaarheid van zijn boek?</a:t>
            </a:r>
          </a:p>
          <a:p>
            <a:pPr algn="l">
              <a:lnSpc>
                <a:spcPct val="120000"/>
              </a:lnSpc>
              <a:spcBef>
                <a:spcPts val="0"/>
              </a:spcBef>
            </a:pPr>
            <a:r>
              <a:rPr lang="nl-NL" b="1" dirty="0" smtClean="0">
                <a:solidFill>
                  <a:schemeClr val="tx1"/>
                </a:solidFill>
              </a:rPr>
              <a:t>- Lucas geeft opvallend véél historische en geografische feiten</a:t>
            </a:r>
          </a:p>
          <a:p>
            <a:pPr algn="l">
              <a:lnSpc>
                <a:spcPct val="120000"/>
              </a:lnSpc>
              <a:spcBef>
                <a:spcPts val="0"/>
              </a:spcBef>
            </a:pPr>
            <a:r>
              <a:rPr lang="nl-NL" b="1" dirty="0" smtClean="0">
                <a:solidFill>
                  <a:schemeClr val="tx1"/>
                </a:solidFill>
              </a:rPr>
              <a:t>- Lucas benadrukt dat Jezus’ bevrijding </a:t>
            </a:r>
            <a:r>
              <a:rPr lang="nl-NL" b="1" dirty="0" smtClean="0">
                <a:solidFill>
                  <a:srgbClr val="FF0000"/>
                </a:solidFill>
              </a:rPr>
              <a:t>voor iedereen </a:t>
            </a:r>
            <a:r>
              <a:rPr lang="nl-NL" b="1" dirty="0" smtClean="0">
                <a:solidFill>
                  <a:schemeClr val="tx1"/>
                </a:solidFill>
              </a:rPr>
              <a:t>is: </a:t>
            </a:r>
            <a:r>
              <a:rPr lang="nl-NL" b="1" dirty="0" smtClean="0">
                <a:solidFill>
                  <a:srgbClr val="FF0000"/>
                </a:solidFill>
              </a:rPr>
              <a:t>jood </a:t>
            </a:r>
            <a:r>
              <a:rPr lang="nl-NL" b="1" dirty="0" err="1" smtClean="0">
                <a:solidFill>
                  <a:srgbClr val="FF0000"/>
                </a:solidFill>
              </a:rPr>
              <a:t>èn</a:t>
            </a:r>
            <a:r>
              <a:rPr lang="nl-NL" b="1" dirty="0" smtClean="0">
                <a:solidFill>
                  <a:srgbClr val="FF0000"/>
                </a:solidFill>
              </a:rPr>
              <a:t> heiden</a:t>
            </a:r>
          </a:p>
          <a:p>
            <a:pPr algn="l">
              <a:lnSpc>
                <a:spcPct val="120000"/>
              </a:lnSpc>
              <a:spcBef>
                <a:spcPts val="0"/>
              </a:spcBef>
            </a:pPr>
            <a:endParaRPr lang="nl-NL" sz="1000" b="1" dirty="0" smtClean="0"/>
          </a:p>
          <a:p>
            <a:pPr algn="l">
              <a:lnSpc>
                <a:spcPct val="120000"/>
              </a:lnSpc>
              <a:spcBef>
                <a:spcPts val="0"/>
              </a:spcBef>
            </a:pPr>
            <a:r>
              <a:rPr lang="nl-NL" b="1" dirty="0" smtClean="0">
                <a:solidFill>
                  <a:srgbClr val="FF0000"/>
                </a:solidFill>
              </a:rPr>
              <a:t>De oproep van Lucas aan de hoorder / lezer van zijn Evangelie:</a:t>
            </a:r>
          </a:p>
          <a:p>
            <a:pPr algn="l">
              <a:lnSpc>
                <a:spcPct val="120000"/>
              </a:lnSpc>
              <a:spcBef>
                <a:spcPts val="0"/>
              </a:spcBef>
            </a:pPr>
            <a:r>
              <a:rPr lang="nl-NL" b="1" dirty="0" smtClean="0">
                <a:solidFill>
                  <a:schemeClr val="tx1"/>
                </a:solidFill>
              </a:rPr>
              <a:t>Laat je overtuigen door Lucas’ beschrijving van Jezus en leef volgens Jezus’ voorbeeld, in de kracht van Gods Geest</a:t>
            </a:r>
            <a:endParaRPr lang="nl-NL" b="1" dirty="0">
              <a:solidFill>
                <a:schemeClr val="tx1"/>
              </a:solidFill>
            </a:endParaRPr>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353947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026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83968" y="260649"/>
            <a:ext cx="4174232" cy="1440160"/>
          </a:xfrm>
        </p:spPr>
        <p:txBody>
          <a:bodyPr>
            <a:normAutofit/>
          </a:bodyPr>
          <a:lstStyle/>
          <a:p>
            <a:pPr algn="r"/>
            <a:r>
              <a:rPr lang="nl-NL" sz="3600" b="1" dirty="0" smtClean="0">
                <a:solidFill>
                  <a:srgbClr val="FF0000"/>
                </a:solidFill>
              </a:rPr>
              <a:t>Wordt vervolgd</a:t>
            </a:r>
            <a:endParaRPr lang="nl-NL" sz="3600" b="1" dirty="0">
              <a:solidFill>
                <a:srgbClr val="FF0000"/>
              </a:solidFill>
            </a:endParaRPr>
          </a:p>
        </p:txBody>
      </p:sp>
      <p:sp>
        <p:nvSpPr>
          <p:cNvPr id="3" name="Ondertitel 2"/>
          <p:cNvSpPr>
            <a:spLocks noGrp="1"/>
          </p:cNvSpPr>
          <p:nvPr>
            <p:ph type="subTitle" idx="1"/>
          </p:nvPr>
        </p:nvSpPr>
        <p:spPr>
          <a:xfrm>
            <a:off x="683568" y="1772816"/>
            <a:ext cx="7776864" cy="4464496"/>
          </a:xfrm>
        </p:spPr>
        <p:txBody>
          <a:bodyPr>
            <a:normAutofit/>
          </a:bodyPr>
          <a:lstStyle/>
          <a:p>
            <a:endParaRPr lang="nl-NL" b="1" dirty="0" smtClean="0">
              <a:solidFill>
                <a:srgbClr val="FF0000"/>
              </a:solidFill>
            </a:endParaRPr>
          </a:p>
          <a:p>
            <a:r>
              <a:rPr lang="nl-NL" b="1" dirty="0" smtClean="0">
                <a:solidFill>
                  <a:srgbClr val="FF0000"/>
                </a:solidFill>
              </a:rPr>
              <a:t>Volgende studieavond </a:t>
            </a:r>
            <a:endParaRPr lang="nl-NL" b="1" dirty="0">
              <a:solidFill>
                <a:srgbClr val="FF0000"/>
              </a:solidFill>
            </a:endParaRPr>
          </a:p>
          <a:p>
            <a:r>
              <a:rPr lang="nl-NL" b="1" dirty="0" smtClean="0">
                <a:solidFill>
                  <a:srgbClr val="FF0000"/>
                </a:solidFill>
              </a:rPr>
              <a:t>Op maandagavond 17 febr.2020</a:t>
            </a:r>
          </a:p>
          <a:p>
            <a:endParaRPr lang="nl-NL" b="1" dirty="0" smtClean="0">
              <a:solidFill>
                <a:srgbClr val="FF0000"/>
              </a:solidFill>
            </a:endParaRPr>
          </a:p>
          <a:p>
            <a:r>
              <a:rPr lang="nl-NL" b="1" dirty="0" smtClean="0">
                <a:solidFill>
                  <a:srgbClr val="FF0000"/>
                </a:solidFill>
              </a:rPr>
              <a:t>Lucas 9: 51 - 19: 27</a:t>
            </a:r>
          </a:p>
          <a:p>
            <a:r>
              <a:rPr lang="nl-NL" b="1" dirty="0" smtClean="0">
                <a:solidFill>
                  <a:srgbClr val="FF0000"/>
                </a:solidFill>
              </a:rPr>
              <a:t>Jezus op weg naar Jeruzalem</a:t>
            </a:r>
            <a:endParaRPr lang="nl-NL" b="1" dirty="0">
              <a:solidFill>
                <a:srgbClr val="FF0000"/>
              </a:solidFill>
            </a:endParaRPr>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98" y="260648"/>
            <a:ext cx="353947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52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83968" y="44624"/>
            <a:ext cx="4464496" cy="1296144"/>
          </a:xfrm>
        </p:spPr>
        <p:txBody>
          <a:bodyPr>
            <a:normAutofit fontScale="90000"/>
          </a:bodyPr>
          <a:lstStyle/>
          <a:p>
            <a:pPr algn="r"/>
            <a:r>
              <a:rPr lang="nl-NL" sz="3200" b="1" dirty="0" smtClean="0">
                <a:solidFill>
                  <a:srgbClr val="FF0000"/>
                </a:solidFill>
              </a:rPr>
              <a:t>Historische achtergrond van het NT     (Herhaling 13 jan.)</a:t>
            </a:r>
            <a:endParaRPr lang="nl-NL" sz="3200" b="1" dirty="0">
              <a:solidFill>
                <a:srgbClr val="FF0000"/>
              </a:solidFill>
            </a:endParaRPr>
          </a:p>
        </p:txBody>
      </p:sp>
      <p:sp>
        <p:nvSpPr>
          <p:cNvPr id="3" name="Ondertitel 2"/>
          <p:cNvSpPr>
            <a:spLocks noGrp="1"/>
          </p:cNvSpPr>
          <p:nvPr>
            <p:ph type="subTitle" idx="1"/>
          </p:nvPr>
        </p:nvSpPr>
        <p:spPr>
          <a:xfrm>
            <a:off x="323528" y="1124744"/>
            <a:ext cx="8496944" cy="5472608"/>
          </a:xfrm>
        </p:spPr>
        <p:txBody>
          <a:bodyPr>
            <a:noAutofit/>
          </a:bodyPr>
          <a:lstStyle/>
          <a:p>
            <a:pPr marL="457200" indent="-457200" algn="l">
              <a:buFont typeface="Arial" panose="020B0604020202020204" pitchFamily="34" charset="0"/>
              <a:buChar char="•"/>
            </a:pPr>
            <a:r>
              <a:rPr lang="nl-NL" altLang="nl-NL" sz="2100" b="1" dirty="0" smtClean="0">
                <a:solidFill>
                  <a:srgbClr val="FF0000"/>
                </a:solidFill>
              </a:rPr>
              <a:t>De volgorde van de boeken in het NT.</a:t>
            </a:r>
          </a:p>
          <a:p>
            <a:pPr algn="l"/>
            <a:r>
              <a:rPr lang="nl-NL" altLang="nl-NL" sz="2100" b="1" dirty="0" smtClean="0">
                <a:solidFill>
                  <a:schemeClr val="tx1"/>
                </a:solidFill>
              </a:rPr>
              <a:t>Evangeliën, Handelingen, 13 brieven van Paulus van groot naar klein, andere schrijvers, Openbaring</a:t>
            </a:r>
          </a:p>
          <a:p>
            <a:pPr marL="457200" indent="-457200" algn="l">
              <a:buFont typeface="Arial" panose="020B0604020202020204" pitchFamily="34" charset="0"/>
              <a:buChar char="•"/>
            </a:pPr>
            <a:r>
              <a:rPr lang="nl-NL" altLang="nl-NL" sz="2100" b="1" dirty="0" smtClean="0">
                <a:solidFill>
                  <a:srgbClr val="FF0000"/>
                </a:solidFill>
              </a:rPr>
              <a:t>NT.is het vervolg op, verwerkelijking van het OT. </a:t>
            </a:r>
            <a:r>
              <a:rPr lang="nl-NL" altLang="nl-NL" sz="2100" b="1" dirty="0" smtClean="0">
                <a:solidFill>
                  <a:schemeClr val="tx1"/>
                </a:solidFill>
              </a:rPr>
              <a:t>(Luc.24: 27, 44)</a:t>
            </a:r>
          </a:p>
          <a:p>
            <a:pPr marL="457200" indent="-457200" algn="l">
              <a:buFont typeface="Arial" panose="020B0604020202020204" pitchFamily="34" charset="0"/>
              <a:buChar char="•"/>
            </a:pPr>
            <a:r>
              <a:rPr lang="nl-NL" altLang="nl-NL" sz="2100" b="1" dirty="0" smtClean="0">
                <a:solidFill>
                  <a:schemeClr val="tx1"/>
                </a:solidFill>
              </a:rPr>
              <a:t>De </a:t>
            </a:r>
            <a:r>
              <a:rPr lang="nl-NL" altLang="nl-NL" sz="2100" b="1" dirty="0" smtClean="0">
                <a:solidFill>
                  <a:srgbClr val="FF0000"/>
                </a:solidFill>
              </a:rPr>
              <a:t>historische setting van de Evangeliën</a:t>
            </a:r>
            <a:r>
              <a:rPr lang="nl-NL" altLang="nl-NL" sz="2100" b="1" dirty="0" smtClean="0">
                <a:solidFill>
                  <a:schemeClr val="tx1"/>
                </a:solidFill>
              </a:rPr>
              <a:t>:</a:t>
            </a:r>
          </a:p>
          <a:p>
            <a:pPr marL="0" lvl="1" algn="l"/>
            <a:r>
              <a:rPr lang="nl-NL" sz="2100" b="1" dirty="0" smtClean="0">
                <a:solidFill>
                  <a:schemeClr val="tx1"/>
                </a:solidFill>
              </a:rPr>
              <a:t>	Ze beschrijven </a:t>
            </a:r>
            <a:r>
              <a:rPr lang="nl-NL" sz="2100" b="1" u="sng" dirty="0" smtClean="0">
                <a:solidFill>
                  <a:schemeClr val="tx1"/>
                </a:solidFill>
              </a:rPr>
              <a:t>Jezus in Zijn eigen tijd </a:t>
            </a:r>
            <a:r>
              <a:rPr lang="nl-NL" sz="2100" b="1" dirty="0" smtClean="0">
                <a:solidFill>
                  <a:schemeClr val="tx1"/>
                </a:solidFill>
              </a:rPr>
              <a:t>(tot </a:t>
            </a:r>
            <a:r>
              <a:rPr lang="nl-NL" sz="2100" b="1" u="sng" dirty="0" smtClean="0">
                <a:solidFill>
                  <a:schemeClr val="tx1"/>
                </a:solidFill>
              </a:rPr>
              <a:t>+</a:t>
            </a:r>
            <a:r>
              <a:rPr lang="nl-NL" sz="2100" b="1" dirty="0" smtClean="0">
                <a:solidFill>
                  <a:schemeClr val="tx1"/>
                </a:solidFill>
              </a:rPr>
              <a:t> 30 </a:t>
            </a:r>
            <a:r>
              <a:rPr lang="nl-NL" sz="2100" b="1" dirty="0" err="1" smtClean="0">
                <a:solidFill>
                  <a:schemeClr val="tx1"/>
                </a:solidFill>
              </a:rPr>
              <a:t>jr.n.Chr</a:t>
            </a:r>
            <a:r>
              <a:rPr lang="nl-NL" sz="2100" b="1" dirty="0" smtClean="0">
                <a:solidFill>
                  <a:schemeClr val="tx1"/>
                </a:solidFill>
              </a:rPr>
              <a:t>.)      </a:t>
            </a:r>
          </a:p>
          <a:p>
            <a:pPr marL="0" lvl="1" algn="l"/>
            <a:r>
              <a:rPr lang="nl-NL" sz="2100" b="1" dirty="0" smtClean="0">
                <a:solidFill>
                  <a:schemeClr val="tx1"/>
                </a:solidFill>
              </a:rPr>
              <a:t>Ze vormen als zodanig een </a:t>
            </a:r>
            <a:r>
              <a:rPr lang="nl-NL" sz="2100" b="1" u="sng" dirty="0" smtClean="0">
                <a:solidFill>
                  <a:srgbClr val="FF0000"/>
                </a:solidFill>
              </a:rPr>
              <a:t>apart,</a:t>
            </a:r>
            <a:r>
              <a:rPr lang="nl-NL" sz="2100" b="1" dirty="0" smtClean="0">
                <a:solidFill>
                  <a:srgbClr val="FF0000"/>
                </a:solidFill>
              </a:rPr>
              <a:t> uniek literaire </a:t>
            </a:r>
            <a:r>
              <a:rPr lang="nl-NL" sz="2100" b="1" u="sng" dirty="0" smtClean="0">
                <a:solidFill>
                  <a:srgbClr val="FF0000"/>
                </a:solidFill>
              </a:rPr>
              <a:t>genre</a:t>
            </a:r>
            <a:r>
              <a:rPr lang="nl-NL" sz="2100" b="1" dirty="0" smtClean="0">
                <a:solidFill>
                  <a:schemeClr val="tx1"/>
                </a:solidFill>
              </a:rPr>
              <a:t>:                         </a:t>
            </a:r>
          </a:p>
          <a:p>
            <a:pPr marL="0" lvl="1" algn="l"/>
            <a:r>
              <a:rPr lang="nl-NL" sz="2100" b="1" dirty="0" smtClean="0">
                <a:solidFill>
                  <a:schemeClr val="tx1"/>
                </a:solidFill>
              </a:rPr>
              <a:t>Jezus’ geboorte, leven en sterven, Opstanding, Zijn Onderwijs, Zijn wonderen en tekenen, Zijn relatie met schrijvers.</a:t>
            </a:r>
          </a:p>
          <a:p>
            <a:pPr marL="0" lvl="1" algn="l"/>
            <a:r>
              <a:rPr lang="nl-NL" sz="2100" b="1" dirty="0">
                <a:solidFill>
                  <a:schemeClr val="tx1"/>
                </a:solidFill>
              </a:rPr>
              <a:t>	</a:t>
            </a:r>
            <a:r>
              <a:rPr lang="nl-NL" sz="2100" b="1" dirty="0" smtClean="0">
                <a:solidFill>
                  <a:schemeClr val="tx1"/>
                </a:solidFill>
              </a:rPr>
              <a:t>De Evangeliën zijn </a:t>
            </a:r>
            <a:r>
              <a:rPr lang="nl-NL" sz="2100" b="1" u="sng" dirty="0" smtClean="0">
                <a:solidFill>
                  <a:schemeClr val="tx1"/>
                </a:solidFill>
              </a:rPr>
              <a:t>later, nadien geschreven </a:t>
            </a:r>
            <a:r>
              <a:rPr lang="nl-NL" sz="2100" b="1" dirty="0" smtClean="0">
                <a:solidFill>
                  <a:schemeClr val="tx1"/>
                </a:solidFill>
              </a:rPr>
              <a:t>met elk een </a:t>
            </a:r>
            <a:r>
              <a:rPr lang="nl-NL" sz="2100" b="1" u="sng" dirty="0" smtClean="0">
                <a:solidFill>
                  <a:schemeClr val="tx1"/>
                </a:solidFill>
              </a:rPr>
              <a:t>bepaald </a:t>
            </a:r>
            <a:r>
              <a:rPr lang="nl-NL" sz="2100" b="1" dirty="0" smtClean="0">
                <a:solidFill>
                  <a:schemeClr val="tx1"/>
                </a:solidFill>
              </a:rPr>
              <a:t>	</a:t>
            </a:r>
            <a:r>
              <a:rPr lang="nl-NL" sz="2100" b="1" u="sng" dirty="0" smtClean="0">
                <a:solidFill>
                  <a:schemeClr val="tx1"/>
                </a:solidFill>
              </a:rPr>
              <a:t>doel</a:t>
            </a:r>
            <a:r>
              <a:rPr lang="nl-NL" sz="2100" b="1" dirty="0" smtClean="0"/>
              <a:t> </a:t>
            </a:r>
            <a:r>
              <a:rPr lang="nl-NL" sz="2100" b="1" dirty="0" err="1">
                <a:solidFill>
                  <a:schemeClr val="tx1"/>
                </a:solidFill>
              </a:rPr>
              <a:t>èn</a:t>
            </a:r>
            <a:r>
              <a:rPr lang="nl-NL" sz="2100" b="1" dirty="0">
                <a:solidFill>
                  <a:schemeClr val="tx1"/>
                </a:solidFill>
              </a:rPr>
              <a:t> voor een (later) </a:t>
            </a:r>
            <a:r>
              <a:rPr lang="nl-NL" sz="2100" b="1" u="sng" dirty="0">
                <a:solidFill>
                  <a:schemeClr val="tx1"/>
                </a:solidFill>
              </a:rPr>
              <a:t>publiek</a:t>
            </a:r>
            <a:r>
              <a:rPr lang="nl-NL" sz="2100" b="1" dirty="0">
                <a:solidFill>
                  <a:schemeClr val="tx1"/>
                </a:solidFill>
              </a:rPr>
              <a:t>, de hele wereld</a:t>
            </a:r>
            <a:endParaRPr lang="nl-NL" sz="2100" dirty="0">
              <a:solidFill>
                <a:schemeClr val="tx1"/>
              </a:solidFill>
            </a:endParaRPr>
          </a:p>
          <a:p>
            <a:pPr marL="0" lvl="1" algn="l"/>
            <a:r>
              <a:rPr lang="nl-NL" sz="2100" b="1" dirty="0" smtClean="0">
                <a:solidFill>
                  <a:schemeClr val="tx1"/>
                </a:solidFill>
              </a:rPr>
              <a:t>bijv. Matt.1: 1, Luc.1: 1-4</a:t>
            </a:r>
          </a:p>
          <a:p>
            <a:pPr marL="0" lvl="1" algn="l"/>
            <a:r>
              <a:rPr lang="nl-NL" sz="2100" b="1" dirty="0" smtClean="0">
                <a:solidFill>
                  <a:schemeClr val="tx1"/>
                </a:solidFill>
              </a:rPr>
              <a:t>bijv. Joh.20: 30-31 </a:t>
            </a:r>
            <a:r>
              <a:rPr lang="nl-NL" sz="2100" b="1" dirty="0" smtClean="0">
                <a:solidFill>
                  <a:srgbClr val="FF0000"/>
                </a:solidFill>
              </a:rPr>
              <a:t>Jezus heeft nog veel meer tekenen gedaan, maar déze </a:t>
            </a:r>
            <a:r>
              <a:rPr lang="nl-NL" sz="2100" b="1" dirty="0">
                <a:solidFill>
                  <a:srgbClr val="FF0000"/>
                </a:solidFill>
              </a:rPr>
              <a:t>zijn </a:t>
            </a:r>
            <a:r>
              <a:rPr lang="nl-NL" sz="2100" b="1" dirty="0" smtClean="0">
                <a:solidFill>
                  <a:srgbClr val="FF0000"/>
                </a:solidFill>
              </a:rPr>
              <a:t>opgeschreven opdat </a:t>
            </a:r>
            <a:r>
              <a:rPr lang="nl-NL" sz="2100" b="1" dirty="0">
                <a:solidFill>
                  <a:srgbClr val="FF0000"/>
                </a:solidFill>
              </a:rPr>
              <a:t>gij zult </a:t>
            </a:r>
            <a:r>
              <a:rPr lang="nl-NL" sz="2100" b="1" dirty="0" smtClean="0">
                <a:solidFill>
                  <a:srgbClr val="FF0000"/>
                </a:solidFill>
              </a:rPr>
              <a:t>geloven dat </a:t>
            </a:r>
            <a:r>
              <a:rPr lang="nl-NL" sz="2100" b="1" dirty="0">
                <a:solidFill>
                  <a:srgbClr val="FF0000"/>
                </a:solidFill>
              </a:rPr>
              <a:t>Jezus is: de </a:t>
            </a:r>
            <a:r>
              <a:rPr lang="nl-NL" sz="2100" b="1" dirty="0" smtClean="0">
                <a:solidFill>
                  <a:srgbClr val="FF0000"/>
                </a:solidFill>
              </a:rPr>
              <a:t>Gezalfde, de Messias, de zoon </a:t>
            </a:r>
            <a:r>
              <a:rPr lang="nl-NL" sz="2100" b="1" dirty="0">
                <a:solidFill>
                  <a:srgbClr val="FF0000"/>
                </a:solidFill>
              </a:rPr>
              <a:t>van </a:t>
            </a:r>
            <a:r>
              <a:rPr lang="nl-NL" sz="2100" b="1" dirty="0" smtClean="0">
                <a:solidFill>
                  <a:srgbClr val="FF0000"/>
                </a:solidFill>
              </a:rPr>
              <a:t>God, en </a:t>
            </a:r>
            <a:r>
              <a:rPr lang="nl-NL" sz="2100" b="1" dirty="0">
                <a:solidFill>
                  <a:srgbClr val="FF0000"/>
                </a:solidFill>
              </a:rPr>
              <a:t>opdat gij, </a:t>
            </a:r>
            <a:r>
              <a:rPr lang="nl-NL" sz="2100" b="1" dirty="0" err="1" smtClean="0">
                <a:solidFill>
                  <a:srgbClr val="FF0000"/>
                </a:solidFill>
              </a:rPr>
              <a:t>gelovend,leven</a:t>
            </a:r>
            <a:r>
              <a:rPr lang="nl-NL" sz="2100" b="1" dirty="0" smtClean="0">
                <a:solidFill>
                  <a:srgbClr val="FF0000"/>
                </a:solidFill>
              </a:rPr>
              <a:t> </a:t>
            </a:r>
            <a:r>
              <a:rPr lang="nl-NL" sz="2100" b="1" dirty="0">
                <a:solidFill>
                  <a:srgbClr val="FF0000"/>
                </a:solidFill>
              </a:rPr>
              <a:t>hebt in zijn naam!</a:t>
            </a:r>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3323446"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57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992888" cy="936104"/>
          </a:xfrm>
        </p:spPr>
        <p:txBody>
          <a:bodyPr>
            <a:noAutofit/>
          </a:bodyPr>
          <a:lstStyle/>
          <a:p>
            <a:r>
              <a:rPr lang="nl-NL" sz="3200" b="1" dirty="0"/>
              <a:t> </a:t>
            </a:r>
            <a:r>
              <a:rPr lang="nl-NL" sz="3200" b="1" dirty="0" smtClean="0"/>
              <a:t>                  </a:t>
            </a:r>
            <a:r>
              <a:rPr lang="nl-NL" sz="3200" b="1" dirty="0" smtClean="0">
                <a:solidFill>
                  <a:srgbClr val="FF0000"/>
                </a:solidFill>
              </a:rPr>
              <a:t>Lucas’ opbouw lijkt de </a:t>
            </a:r>
            <a:br>
              <a:rPr lang="nl-NL" sz="3200" b="1" dirty="0" smtClean="0">
                <a:solidFill>
                  <a:srgbClr val="FF0000"/>
                </a:solidFill>
              </a:rPr>
            </a:br>
            <a:r>
              <a:rPr lang="nl-NL" sz="3200" b="1" dirty="0" smtClean="0">
                <a:solidFill>
                  <a:srgbClr val="FF0000"/>
                </a:solidFill>
              </a:rPr>
              <a:t>volgorde van de route van Jezus door het land</a:t>
            </a:r>
            <a:endParaRPr lang="nl-NL" sz="32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97051059"/>
              </p:ext>
            </p:extLst>
          </p:nvPr>
        </p:nvGraphicFramePr>
        <p:xfrm>
          <a:off x="156530" y="1268760"/>
          <a:ext cx="8830940" cy="5242560"/>
        </p:xfrm>
        <a:graphic>
          <a:graphicData uri="http://schemas.openxmlformats.org/drawingml/2006/table">
            <a:tbl>
              <a:tblPr bandRow="1">
                <a:tableStyleId>{5C22544A-7EE6-4342-B048-85BDC9FD1C3A}</a:tableStyleId>
              </a:tblPr>
              <a:tblGrid>
                <a:gridCol w="1766188">
                  <a:extLst>
                    <a:ext uri="{9D8B030D-6E8A-4147-A177-3AD203B41FA5}">
                      <a16:colId xmlns="" xmlns:a16="http://schemas.microsoft.com/office/drawing/2014/main" val="20000"/>
                    </a:ext>
                  </a:extLst>
                </a:gridCol>
                <a:gridCol w="1766188">
                  <a:extLst>
                    <a:ext uri="{9D8B030D-6E8A-4147-A177-3AD203B41FA5}">
                      <a16:colId xmlns="" xmlns:a16="http://schemas.microsoft.com/office/drawing/2014/main" val="20001"/>
                    </a:ext>
                  </a:extLst>
                </a:gridCol>
                <a:gridCol w="1766188">
                  <a:extLst>
                    <a:ext uri="{9D8B030D-6E8A-4147-A177-3AD203B41FA5}">
                      <a16:colId xmlns="" xmlns:a16="http://schemas.microsoft.com/office/drawing/2014/main" val="20002"/>
                    </a:ext>
                  </a:extLst>
                </a:gridCol>
                <a:gridCol w="1925218">
                  <a:extLst>
                    <a:ext uri="{9D8B030D-6E8A-4147-A177-3AD203B41FA5}">
                      <a16:colId xmlns="" xmlns:a16="http://schemas.microsoft.com/office/drawing/2014/main" val="20003"/>
                    </a:ext>
                  </a:extLst>
                </a:gridCol>
                <a:gridCol w="1607158">
                  <a:extLst>
                    <a:ext uri="{9D8B030D-6E8A-4147-A177-3AD203B41FA5}">
                      <a16:colId xmlns="" xmlns:a16="http://schemas.microsoft.com/office/drawing/2014/main" val="20004"/>
                    </a:ext>
                  </a:extLst>
                </a:gridCol>
              </a:tblGrid>
              <a:tr h="370840">
                <a:tc>
                  <a:txBody>
                    <a:bodyPr/>
                    <a:lstStyle/>
                    <a:p>
                      <a:pPr algn="ctr"/>
                      <a:r>
                        <a:rPr lang="nl-NL" sz="2200" b="1" dirty="0">
                          <a:latin typeface="+mj-lt"/>
                        </a:rPr>
                        <a:t>1 </a:t>
                      </a:r>
                      <a:r>
                        <a:rPr lang="nl-NL" sz="2200" b="1" dirty="0" smtClean="0">
                          <a:latin typeface="+mj-lt"/>
                        </a:rPr>
                        <a:t>– 3</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smtClean="0">
                          <a:latin typeface="+mj-lt"/>
                        </a:rPr>
                        <a:t>4</a:t>
                      </a:r>
                      <a:r>
                        <a:rPr lang="nl-NL" sz="2200" b="1" baseline="0" dirty="0" smtClean="0">
                          <a:latin typeface="+mj-lt"/>
                        </a:rPr>
                        <a:t>– </a:t>
                      </a:r>
                      <a:r>
                        <a:rPr lang="nl-NL" sz="2200" b="1" baseline="0" dirty="0">
                          <a:latin typeface="+mj-lt"/>
                        </a:rPr>
                        <a:t>9</a:t>
                      </a:r>
                      <a:r>
                        <a:rPr lang="nl-NL" sz="2200" b="1" baseline="0" dirty="0" smtClean="0">
                          <a:latin typeface="+mj-lt"/>
                        </a:rPr>
                        <a:t>: 50</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a:latin typeface="+mj-lt"/>
                        </a:rPr>
                        <a:t>9</a:t>
                      </a:r>
                      <a:r>
                        <a:rPr lang="nl-NL" sz="2200" b="1" dirty="0" smtClean="0">
                          <a:latin typeface="+mj-lt"/>
                        </a:rPr>
                        <a:t>: 51 </a:t>
                      </a:r>
                      <a:r>
                        <a:rPr lang="nl-NL" sz="2200" b="1" dirty="0">
                          <a:latin typeface="+mj-lt"/>
                        </a:rPr>
                        <a:t>– 19</a:t>
                      </a:r>
                      <a:r>
                        <a:rPr lang="nl-NL" sz="2200" b="1" dirty="0" smtClean="0">
                          <a:latin typeface="+mj-lt"/>
                        </a:rPr>
                        <a:t>: 27</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nl-NL" sz="2200" b="1" dirty="0">
                          <a:latin typeface="+mj-lt"/>
                        </a:rPr>
                        <a:t>19</a:t>
                      </a:r>
                      <a:r>
                        <a:rPr lang="nl-NL" sz="2200" b="1" dirty="0" smtClean="0">
                          <a:latin typeface="+mj-lt"/>
                        </a:rPr>
                        <a:t>: 28</a:t>
                      </a:r>
                      <a:r>
                        <a:rPr lang="nl-NL" sz="2200" b="1" baseline="0" dirty="0" smtClean="0">
                          <a:latin typeface="+mj-lt"/>
                        </a:rPr>
                        <a:t> – 24 : 53</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 xmlns:a16="http://schemas.microsoft.com/office/drawing/2014/main" val="10000"/>
                  </a:ext>
                </a:extLst>
              </a:tr>
              <a:tr h="370840">
                <a:tc>
                  <a:txBody>
                    <a:bodyPr/>
                    <a:lstStyle/>
                    <a:p>
                      <a:pPr algn="ctr"/>
                      <a:r>
                        <a:rPr lang="nl-NL" sz="2200" b="1" dirty="0" err="1" smtClean="0">
                          <a:latin typeface="+mj-lt"/>
                        </a:rPr>
                        <a:t>Voorberei-ding</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a:latin typeface="+mj-lt"/>
                        </a:rPr>
                        <a:t>I</a:t>
                      </a:r>
                      <a:r>
                        <a:rPr lang="nl-NL" sz="2200" b="1" dirty="0" smtClean="0">
                          <a:latin typeface="+mj-lt"/>
                        </a:rPr>
                        <a:t>dentificatie</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a:latin typeface="+mj-lt"/>
                        </a:rPr>
                        <a:t>O</a:t>
                      </a:r>
                      <a:r>
                        <a:rPr lang="nl-NL" sz="2200" b="1" dirty="0" smtClean="0">
                          <a:latin typeface="+mj-lt"/>
                        </a:rPr>
                        <a:t>nderricht</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nl-NL" sz="2200" b="1" dirty="0" smtClean="0">
                          <a:latin typeface="+mj-lt"/>
                        </a:rPr>
                        <a:t>Opoffering </a:t>
                      </a:r>
                      <a:r>
                        <a:rPr lang="nl-NL" sz="2200" b="1" dirty="0" smtClean="0">
                          <a:solidFill>
                            <a:schemeClr val="tx1"/>
                          </a:solidFill>
                          <a:latin typeface="+mj-lt"/>
                        </a:rPr>
                        <a:t>en Opstanding</a:t>
                      </a:r>
                      <a:endParaRPr lang="nl-NL" sz="2200" b="1"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 xmlns:a16="http://schemas.microsoft.com/office/drawing/2014/main" val="10001"/>
                  </a:ext>
                </a:extLst>
              </a:tr>
              <a:tr h="914400">
                <a:tc>
                  <a:txBody>
                    <a:bodyPr/>
                    <a:lstStyle/>
                    <a:p>
                      <a:pPr algn="ctr"/>
                      <a:r>
                        <a:rPr lang="nl-NL" sz="2200" b="1" dirty="0" smtClean="0">
                          <a:solidFill>
                            <a:schemeClr val="tx1"/>
                          </a:solidFill>
                          <a:latin typeface="+mj-lt"/>
                        </a:rPr>
                        <a:t>Geboorte te Bethlehem &amp; Besnijdenis </a:t>
                      </a:r>
                      <a:endParaRPr lang="nl-NL" sz="2200" b="1"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smtClean="0">
                          <a:latin typeface="+mj-lt"/>
                        </a:rPr>
                        <a:t>Te Galilea</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a:latin typeface="+mj-lt"/>
                        </a:rPr>
                        <a:t>via </a:t>
                      </a:r>
                      <a:r>
                        <a:rPr lang="nl-NL" sz="2200" b="1" dirty="0" err="1">
                          <a:latin typeface="+mj-lt"/>
                        </a:rPr>
                        <a:t>Judea</a:t>
                      </a:r>
                      <a:r>
                        <a:rPr lang="nl-NL" sz="2200" b="1" dirty="0">
                          <a:latin typeface="+mj-lt"/>
                        </a:rPr>
                        <a:t> en </a:t>
                      </a:r>
                      <a:r>
                        <a:rPr lang="nl-NL" sz="2200" b="1" dirty="0" err="1">
                          <a:latin typeface="+mj-lt"/>
                        </a:rPr>
                        <a:t>Perea</a:t>
                      </a:r>
                      <a:r>
                        <a:rPr lang="nl-NL" sz="2200" b="1" dirty="0">
                          <a:latin typeface="+mj-lt"/>
                        </a:rPr>
                        <a:t> </a:t>
                      </a:r>
                      <a:r>
                        <a:rPr lang="nl-NL" sz="2200" b="1" u="sng" dirty="0">
                          <a:latin typeface="+mj-lt"/>
                        </a:rPr>
                        <a:t>naar</a:t>
                      </a:r>
                      <a:r>
                        <a:rPr lang="nl-NL" sz="2200" b="1" u="sng" baseline="0" dirty="0">
                          <a:latin typeface="+mj-lt"/>
                        </a:rPr>
                        <a:t> </a:t>
                      </a:r>
                      <a:r>
                        <a:rPr lang="nl-NL" sz="2200" b="1" baseline="0" dirty="0">
                          <a:latin typeface="+mj-lt"/>
                        </a:rPr>
                        <a:t>Jeruzalem</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nl-NL" sz="2200" b="1" dirty="0">
                          <a:latin typeface="+mj-lt"/>
                        </a:rPr>
                        <a:t>in Jeruzalem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 xmlns:a16="http://schemas.microsoft.com/office/drawing/2014/main" val="10002"/>
                  </a:ext>
                </a:extLst>
              </a:tr>
              <a:tr h="370840">
                <a:tc>
                  <a:txBody>
                    <a:bodyPr/>
                    <a:lstStyle/>
                    <a:p>
                      <a:pPr algn="ctr"/>
                      <a:r>
                        <a:rPr lang="nl-NL" sz="2200" b="1" dirty="0" smtClean="0">
                          <a:solidFill>
                            <a:schemeClr val="tx1"/>
                          </a:solidFill>
                          <a:latin typeface="+mj-lt"/>
                        </a:rPr>
                        <a:t>Géén</a:t>
                      </a:r>
                      <a:r>
                        <a:rPr lang="nl-NL" sz="2200" b="1" baseline="0" dirty="0" smtClean="0">
                          <a:solidFill>
                            <a:schemeClr val="tx1"/>
                          </a:solidFill>
                          <a:latin typeface="+mj-lt"/>
                        </a:rPr>
                        <a:t> vlucht naar Egypte beschreven</a:t>
                      </a:r>
                      <a:endParaRPr lang="nl-NL" sz="2200" b="1"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a:latin typeface="+mj-lt"/>
                        </a:rPr>
                        <a:t>W</a:t>
                      </a:r>
                      <a:r>
                        <a:rPr lang="nl-NL" sz="2200" b="1" dirty="0" smtClean="0">
                          <a:latin typeface="+mj-lt"/>
                        </a:rPr>
                        <a:t>onderen</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a:latin typeface="+mj-lt"/>
                        </a:rPr>
                        <a:t>G</a:t>
                      </a:r>
                      <a:r>
                        <a:rPr lang="nl-NL" sz="2200" b="1" dirty="0" smtClean="0">
                          <a:latin typeface="+mj-lt"/>
                        </a:rPr>
                        <a:t>elijkenissen</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nl-NL" sz="2200" b="1" dirty="0">
                          <a:latin typeface="+mj-lt"/>
                        </a:rPr>
                        <a:t>het grote offer  &amp;  </a:t>
                      </a:r>
                    </a:p>
                    <a:p>
                      <a:pPr algn="ctr"/>
                      <a:r>
                        <a:rPr lang="nl-NL" sz="2200" b="1" dirty="0">
                          <a:latin typeface="+mj-lt"/>
                        </a:rPr>
                        <a:t>het grote wonder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nl-NL"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640080">
                <a:tc>
                  <a:txBody>
                    <a:bodyPr/>
                    <a:lstStyle/>
                    <a:p>
                      <a:pPr algn="ctr"/>
                      <a:r>
                        <a:rPr lang="nl-NL" sz="2200" b="1" dirty="0" smtClean="0">
                          <a:latin typeface="+mj-lt"/>
                        </a:rPr>
                        <a:t>Jezus 12 jaar,</a:t>
                      </a:r>
                      <a:r>
                        <a:rPr lang="nl-NL" sz="2200" b="1" baseline="0" dirty="0" smtClean="0">
                          <a:latin typeface="+mj-lt"/>
                        </a:rPr>
                        <a:t> </a:t>
                      </a:r>
                      <a:r>
                        <a:rPr lang="nl-NL" sz="2200" b="1" dirty="0" smtClean="0">
                          <a:latin typeface="+mj-lt"/>
                        </a:rPr>
                        <a:t>op Pesach in de Tempel</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a:latin typeface="+mj-lt"/>
                        </a:rPr>
                        <a:t>“</a:t>
                      </a:r>
                      <a:r>
                        <a:rPr lang="nl-NL" sz="2200" b="1" i="1" dirty="0">
                          <a:latin typeface="+mj-lt"/>
                        </a:rPr>
                        <a:t>een machtig</a:t>
                      </a:r>
                      <a:r>
                        <a:rPr lang="nl-NL" sz="2200" b="1" i="1" baseline="0" dirty="0">
                          <a:latin typeface="+mj-lt"/>
                        </a:rPr>
                        <a:t> profeet in </a:t>
                      </a:r>
                      <a:r>
                        <a:rPr lang="nl-NL" sz="2200" b="1" i="1" dirty="0">
                          <a:latin typeface="+mj-lt"/>
                        </a:rPr>
                        <a:t>daad…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i="1" dirty="0">
                          <a:latin typeface="+mj-lt"/>
                        </a:rPr>
                        <a:t>… en woord</a:t>
                      </a:r>
                      <a:r>
                        <a:rPr lang="nl-NL" sz="2200" b="1" dirty="0">
                          <a:latin typeface="+mj-lt"/>
                        </a:rPr>
                        <a:t>”</a:t>
                      </a:r>
                    </a:p>
                    <a:p>
                      <a:pPr algn="ctr"/>
                      <a:r>
                        <a:rPr lang="nl-NL" sz="2200" b="1" dirty="0">
                          <a:latin typeface="+mj-lt"/>
                        </a:rPr>
                        <a:t>(24:19)</a:t>
                      </a:r>
                    </a:p>
                  </a:txBody>
                  <a:tcPr anchor="ctr">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a:latin typeface="+mj-lt"/>
                        </a:rPr>
                        <a:t>laatste onderwijs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a:latin typeface="+mj-lt"/>
                        </a:rPr>
                        <a:t>missie</a:t>
                      </a:r>
                      <a:r>
                        <a:rPr lang="nl-NL" sz="2200" b="1" baseline="0" dirty="0">
                          <a:latin typeface="+mj-lt"/>
                        </a:rPr>
                        <a:t> </a:t>
                      </a:r>
                    </a:p>
                    <a:p>
                      <a:pPr algn="ctr"/>
                      <a:r>
                        <a:rPr lang="nl-NL" sz="2200" b="1" baseline="0" dirty="0">
                          <a:latin typeface="+mj-lt"/>
                        </a:rPr>
                        <a:t>volbracht</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200" b="1" kern="1200" dirty="0" smtClean="0">
                          <a:solidFill>
                            <a:schemeClr val="tx1"/>
                          </a:solidFill>
                          <a:latin typeface="+mn-lt"/>
                          <a:ea typeface="+mn-ea"/>
                          <a:cs typeface="+mn-cs"/>
                        </a:rPr>
                        <a:t>H.3:</a:t>
                      </a:r>
                      <a:r>
                        <a:rPr lang="nl-NL" sz="2200" b="1" kern="1200" baseline="0" dirty="0" smtClean="0">
                          <a:solidFill>
                            <a:schemeClr val="tx1"/>
                          </a:solidFill>
                          <a:latin typeface="+mn-lt"/>
                          <a:ea typeface="+mn-ea"/>
                          <a:cs typeface="+mn-cs"/>
                        </a:rPr>
                        <a:t> 23 Jezus</a:t>
                      </a:r>
                      <a:r>
                        <a:rPr lang="nl-NL" sz="2200" b="1" kern="1200" dirty="0" smtClean="0">
                          <a:solidFill>
                            <a:schemeClr val="tx1"/>
                          </a:solidFill>
                          <a:latin typeface="+mn-lt"/>
                          <a:ea typeface="+mn-ea"/>
                          <a:cs typeface="+mn-cs"/>
                        </a:rPr>
                        <a:t> </a:t>
                      </a:r>
                      <a:r>
                        <a:rPr lang="nl-NL" sz="2200" b="1" kern="1200" dirty="0" smtClean="0">
                          <a:solidFill>
                            <a:srgbClr val="FF0000"/>
                          </a:solidFill>
                          <a:latin typeface="+mn-lt"/>
                          <a:ea typeface="+mn-ea"/>
                          <a:cs typeface="+mn-cs"/>
                        </a:rPr>
                        <a:t>+/- 30 jaar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l-NL" sz="2200" b="1" dirty="0" smtClean="0">
                          <a:latin typeface="+mj-lt"/>
                        </a:rPr>
                        <a:t>Pesach</a:t>
                      </a:r>
                      <a:endParaRPr lang="nl-NL" sz="2200" b="1" dirty="0">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pic>
        <p:nvPicPr>
          <p:cNvPr id="5" name="Picture 5" descr="dehoekstee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302433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38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44624"/>
            <a:ext cx="4824536" cy="1080119"/>
          </a:xfrm>
        </p:spPr>
        <p:txBody>
          <a:bodyPr>
            <a:normAutofit/>
          </a:bodyPr>
          <a:lstStyle/>
          <a:p>
            <a:pPr algn="r"/>
            <a:r>
              <a:rPr lang="nl-NL" sz="3000" b="1" dirty="0" smtClean="0">
                <a:solidFill>
                  <a:srgbClr val="FF0000"/>
                </a:solidFill>
              </a:rPr>
              <a:t>Historische achtergrond van het NT     (Herhaling 13 jan.)</a:t>
            </a:r>
            <a:endParaRPr lang="nl-NL" sz="3000" b="1" dirty="0">
              <a:solidFill>
                <a:srgbClr val="FF0000"/>
              </a:solidFill>
            </a:endParaRPr>
          </a:p>
        </p:txBody>
      </p:sp>
      <p:sp>
        <p:nvSpPr>
          <p:cNvPr id="3" name="Ondertitel 2"/>
          <p:cNvSpPr>
            <a:spLocks noGrp="1"/>
          </p:cNvSpPr>
          <p:nvPr>
            <p:ph type="subTitle" idx="1"/>
          </p:nvPr>
        </p:nvSpPr>
        <p:spPr>
          <a:xfrm>
            <a:off x="251520" y="1052736"/>
            <a:ext cx="8712968" cy="5544616"/>
          </a:xfrm>
        </p:spPr>
        <p:txBody>
          <a:bodyPr>
            <a:noAutofit/>
          </a:bodyPr>
          <a:lstStyle/>
          <a:p>
            <a:pPr marL="342900" indent="-342900" algn="l">
              <a:buFont typeface="Arial" panose="020B0604020202020204" pitchFamily="34" charset="0"/>
              <a:buChar char="•"/>
            </a:pPr>
            <a:r>
              <a:rPr lang="nl-NL" sz="1900" b="1" u="sng" dirty="0" smtClean="0">
                <a:solidFill>
                  <a:schemeClr val="tx1"/>
                </a:solidFill>
              </a:rPr>
              <a:t>Auteur</a:t>
            </a:r>
            <a:r>
              <a:rPr lang="nl-NL" sz="1900" b="1" dirty="0" smtClean="0">
                <a:solidFill>
                  <a:schemeClr val="tx1"/>
                </a:solidFill>
              </a:rPr>
              <a:t>, Lucas uit Hand.16: 10; </a:t>
            </a:r>
            <a:r>
              <a:rPr lang="nl-NL" sz="1900" b="1" u="sng" dirty="0" smtClean="0">
                <a:solidFill>
                  <a:schemeClr val="tx1"/>
                </a:solidFill>
              </a:rPr>
              <a:t>Doel(groep) </a:t>
            </a:r>
            <a:r>
              <a:rPr lang="nl-NL" sz="1900" b="1" dirty="0" smtClean="0">
                <a:solidFill>
                  <a:schemeClr val="tx1"/>
                </a:solidFill>
              </a:rPr>
              <a:t>te ontdekken uit H.1: 1, de tekst;</a:t>
            </a:r>
          </a:p>
          <a:p>
            <a:pPr marL="342900" indent="-342900" algn="l">
              <a:buFont typeface="Arial" panose="020B0604020202020204" pitchFamily="34" charset="0"/>
              <a:buChar char="•"/>
            </a:pPr>
            <a:r>
              <a:rPr lang="nl-NL" sz="1900" b="1" u="sng" dirty="0" smtClean="0">
                <a:solidFill>
                  <a:schemeClr val="tx1"/>
                </a:solidFill>
              </a:rPr>
              <a:t>Datering</a:t>
            </a:r>
            <a:r>
              <a:rPr lang="nl-NL" sz="1900" b="1" dirty="0" smtClean="0">
                <a:solidFill>
                  <a:schemeClr val="tx1"/>
                </a:solidFill>
              </a:rPr>
              <a:t>, </a:t>
            </a:r>
            <a:r>
              <a:rPr lang="nl-NL" sz="1900" b="1" dirty="0" err="1" smtClean="0">
                <a:solidFill>
                  <a:schemeClr val="tx1"/>
                </a:solidFill>
              </a:rPr>
              <a:t>ws</a:t>
            </a:r>
            <a:r>
              <a:rPr lang="nl-NL" sz="1900" b="1" dirty="0" smtClean="0">
                <a:solidFill>
                  <a:schemeClr val="tx1"/>
                </a:solidFill>
              </a:rPr>
              <a:t>. vóór de Verwoesting van Jeruzalem, geprofeteerd in Luc.21</a:t>
            </a:r>
          </a:p>
          <a:p>
            <a:pPr algn="l"/>
            <a:r>
              <a:rPr lang="nl-NL" sz="1900" b="1" dirty="0" smtClean="0">
                <a:solidFill>
                  <a:schemeClr val="tx1"/>
                </a:solidFill>
              </a:rPr>
              <a:t>- Luc.1: 1 – 4: 13</a:t>
            </a:r>
          </a:p>
          <a:p>
            <a:pPr marL="342900" indent="-342900" algn="l">
              <a:buFont typeface="Arial" panose="020B0604020202020204" pitchFamily="34" charset="0"/>
              <a:buChar char="•"/>
            </a:pPr>
            <a:r>
              <a:rPr lang="nl-NL" sz="1900" b="1" dirty="0" smtClean="0">
                <a:solidFill>
                  <a:schemeClr val="tx1"/>
                </a:solidFill>
              </a:rPr>
              <a:t>Proloog/Inleiding Luc.1: 1-4</a:t>
            </a:r>
          </a:p>
          <a:p>
            <a:pPr marL="342900" indent="-342900" algn="l">
              <a:buFont typeface="Arial" panose="020B0604020202020204" pitchFamily="34" charset="0"/>
              <a:buChar char="•"/>
            </a:pPr>
            <a:r>
              <a:rPr lang="nl-NL" sz="1900" b="1" dirty="0" smtClean="0">
                <a:solidFill>
                  <a:schemeClr val="tx1"/>
                </a:solidFill>
              </a:rPr>
              <a:t>Geboorte van Johannes en Jezus, </a:t>
            </a:r>
            <a:r>
              <a:rPr lang="nl-NL" sz="1900" b="1" dirty="0" err="1" smtClean="0">
                <a:solidFill>
                  <a:schemeClr val="tx1"/>
                </a:solidFill>
              </a:rPr>
              <a:t>parrallellen</a:t>
            </a:r>
            <a:r>
              <a:rPr lang="nl-NL" sz="1900" b="1" dirty="0" smtClean="0">
                <a:solidFill>
                  <a:schemeClr val="tx1"/>
                </a:solidFill>
              </a:rPr>
              <a:t> tussen 2 vrouwen, reacties</a:t>
            </a:r>
          </a:p>
          <a:p>
            <a:pPr marL="342900" indent="-342900" algn="l">
              <a:buFont typeface="Arial" panose="020B0604020202020204" pitchFamily="34" charset="0"/>
              <a:buChar char="•"/>
            </a:pPr>
            <a:r>
              <a:rPr lang="nl-NL" sz="1900" b="1" dirty="0" smtClean="0">
                <a:solidFill>
                  <a:schemeClr val="tx1"/>
                </a:solidFill>
              </a:rPr>
              <a:t>Doop, </a:t>
            </a:r>
            <a:r>
              <a:rPr lang="nl-NL" sz="1900" b="1" u="sng" dirty="0" smtClean="0">
                <a:solidFill>
                  <a:srgbClr val="FF0000"/>
                </a:solidFill>
              </a:rPr>
              <a:t>Waarom</a:t>
            </a:r>
            <a:r>
              <a:rPr lang="nl-NL" sz="1900" b="1" dirty="0" smtClean="0">
                <a:solidFill>
                  <a:srgbClr val="FF0000"/>
                </a:solidFill>
              </a:rPr>
              <a:t> liet Jezus zich dopen?, </a:t>
            </a:r>
            <a:r>
              <a:rPr lang="nl-NL" sz="1900" b="1" u="sng" dirty="0" smtClean="0">
                <a:solidFill>
                  <a:srgbClr val="FF0000"/>
                </a:solidFill>
              </a:rPr>
              <a:t>Hoe</a:t>
            </a:r>
            <a:r>
              <a:rPr lang="nl-NL" sz="1900" b="1" dirty="0" smtClean="0">
                <a:solidFill>
                  <a:srgbClr val="FF0000"/>
                </a:solidFill>
              </a:rPr>
              <a:t> werd Hij gedoopt? Matt.3, Hand.8: 39</a:t>
            </a:r>
          </a:p>
          <a:p>
            <a:pPr marL="342900" indent="-342900" algn="l">
              <a:buFont typeface="Arial" panose="020B0604020202020204" pitchFamily="34" charset="0"/>
              <a:buChar char="•"/>
            </a:pPr>
            <a:r>
              <a:rPr lang="nl-NL" sz="1900" b="1" dirty="0" smtClean="0">
                <a:solidFill>
                  <a:schemeClr val="tx1"/>
                </a:solidFill>
              </a:rPr>
              <a:t>Geslachtsregister: 	-    de 2</a:t>
            </a:r>
            <a:r>
              <a:rPr lang="nl-NL" sz="1900" b="1" baseline="30000" dirty="0" smtClean="0">
                <a:solidFill>
                  <a:schemeClr val="tx1"/>
                </a:solidFill>
              </a:rPr>
              <a:t>e</a:t>
            </a:r>
            <a:r>
              <a:rPr lang="nl-NL" sz="1900" b="1" dirty="0" smtClean="0">
                <a:solidFill>
                  <a:schemeClr val="tx1"/>
                </a:solidFill>
              </a:rPr>
              <a:t> Adam, H.3: 38, Rom.5:12-21, 1Kor.15: 45</a:t>
            </a:r>
          </a:p>
          <a:p>
            <a:pPr marL="3086100" lvl="6" indent="-342900" algn="l">
              <a:buFontTx/>
              <a:buChar char="-"/>
            </a:pPr>
            <a:r>
              <a:rPr lang="nl-NL" sz="1900" b="1" dirty="0" smtClean="0">
                <a:solidFill>
                  <a:schemeClr val="tx1"/>
                </a:solidFill>
              </a:rPr>
              <a:t>zoon van Abraham H.3: 34, David H.3:32</a:t>
            </a:r>
          </a:p>
          <a:p>
            <a:pPr algn="l"/>
            <a:r>
              <a:rPr lang="nl-NL" sz="1900" b="1" u="sng" dirty="0" smtClean="0">
                <a:solidFill>
                  <a:schemeClr val="tx1"/>
                </a:solidFill>
              </a:rPr>
              <a:t>H.4</a:t>
            </a:r>
            <a:r>
              <a:rPr lang="nl-NL" sz="1900" b="1" dirty="0" smtClean="0">
                <a:solidFill>
                  <a:schemeClr val="tx1"/>
                </a:solidFill>
              </a:rPr>
              <a:t>  Verzoeking in de woestijn, </a:t>
            </a:r>
            <a:r>
              <a:rPr lang="nl-NL" sz="1900" b="1" dirty="0" smtClean="0">
                <a:solidFill>
                  <a:srgbClr val="FF0000"/>
                </a:solidFill>
              </a:rPr>
              <a:t>Israël en wij falen, Jezus faalde niet, (zie ook Matt.4)</a:t>
            </a:r>
          </a:p>
          <a:p>
            <a:pPr marL="342900" indent="-342900" algn="l">
              <a:buFont typeface="Arial" panose="020B0604020202020204" pitchFamily="34" charset="0"/>
              <a:buChar char="•"/>
            </a:pPr>
            <a:r>
              <a:rPr lang="nl-NL" sz="1900" b="1" dirty="0" smtClean="0">
                <a:solidFill>
                  <a:schemeClr val="tx1"/>
                </a:solidFill>
              </a:rPr>
              <a:t>De aanval op Zijn mensheid: 	</a:t>
            </a:r>
            <a:r>
              <a:rPr lang="nl-NL" sz="1900" b="1" dirty="0" smtClean="0">
                <a:solidFill>
                  <a:schemeClr val="tx1"/>
                </a:solidFill>
                <a:sym typeface="Wingdings" panose="05000000000000000000" pitchFamily="2" charset="2"/>
              </a:rPr>
              <a:t></a:t>
            </a:r>
            <a:r>
              <a:rPr lang="nl-NL" sz="1900" b="1" dirty="0" smtClean="0">
                <a:solidFill>
                  <a:schemeClr val="tx1"/>
                </a:solidFill>
              </a:rPr>
              <a:t>honger,</a:t>
            </a:r>
          </a:p>
          <a:p>
            <a:pPr marL="342900" indent="-342900" algn="l">
              <a:buFont typeface="Arial" panose="020B0604020202020204" pitchFamily="34" charset="0"/>
              <a:buChar char="•"/>
            </a:pPr>
            <a:r>
              <a:rPr lang="nl-NL" sz="1900" b="1" dirty="0" smtClean="0">
                <a:solidFill>
                  <a:schemeClr val="tx1"/>
                </a:solidFill>
              </a:rPr>
              <a:t>De aanval op Zijn Godheid: 	</a:t>
            </a:r>
            <a:r>
              <a:rPr lang="nl-NL" sz="1900" b="1" dirty="0" smtClean="0">
                <a:solidFill>
                  <a:schemeClr val="tx1"/>
                </a:solidFill>
                <a:sym typeface="Wingdings" panose="05000000000000000000" pitchFamily="2" charset="2"/>
              </a:rPr>
              <a:t></a:t>
            </a:r>
            <a:r>
              <a:rPr lang="nl-NL" sz="1900" b="1" dirty="0" smtClean="0">
                <a:solidFill>
                  <a:schemeClr val="tx1"/>
                </a:solidFill>
              </a:rPr>
              <a:t>engelen zouden Hem dienen,</a:t>
            </a:r>
          </a:p>
          <a:p>
            <a:pPr marL="342900" indent="-342900" algn="l">
              <a:buFont typeface="Arial" panose="020B0604020202020204" pitchFamily="34" charset="0"/>
              <a:buChar char="•"/>
            </a:pPr>
            <a:r>
              <a:rPr lang="nl-NL" sz="1900" b="1" dirty="0" smtClean="0">
                <a:solidFill>
                  <a:schemeClr val="tx1"/>
                </a:solidFill>
              </a:rPr>
              <a:t>De aanval op Zijn koningschap:	</a:t>
            </a:r>
            <a:r>
              <a:rPr lang="nl-NL" sz="1900" b="1" dirty="0" smtClean="0">
                <a:solidFill>
                  <a:schemeClr val="tx1"/>
                </a:solidFill>
                <a:sym typeface="Wingdings" panose="05000000000000000000" pitchFamily="2" charset="2"/>
              </a:rPr>
              <a:t></a:t>
            </a:r>
            <a:r>
              <a:rPr lang="nl-NL" sz="1900" b="1" dirty="0" smtClean="0">
                <a:solidFill>
                  <a:schemeClr val="tx1"/>
                </a:solidFill>
              </a:rPr>
              <a:t>aanbidt mij</a:t>
            </a:r>
          </a:p>
          <a:p>
            <a:pPr algn="l"/>
            <a:r>
              <a:rPr lang="nl-NL" sz="1900" b="1" dirty="0" smtClean="0">
                <a:solidFill>
                  <a:srgbClr val="FF0000"/>
                </a:solidFill>
              </a:rPr>
              <a:t>Vraag:  Waarmee beantwoorde Jezus deze verzoekingen?</a:t>
            </a:r>
          </a:p>
          <a:p>
            <a:pPr algn="l"/>
            <a:r>
              <a:rPr lang="nl-NL" sz="1900" b="1" dirty="0" smtClean="0">
                <a:solidFill>
                  <a:srgbClr val="FF0000"/>
                </a:solidFill>
              </a:rPr>
              <a:t>Vraag:  Wat is het verschil tussen verzoeking en beproeving?</a:t>
            </a:r>
          </a:p>
          <a:p>
            <a:pPr algn="l"/>
            <a:r>
              <a:rPr lang="nl-NL" sz="1900" b="1" dirty="0" smtClean="0">
                <a:solidFill>
                  <a:schemeClr val="tx1"/>
                </a:solidFill>
              </a:rPr>
              <a:t>Joh.1: 5  </a:t>
            </a:r>
            <a:r>
              <a:rPr lang="nl-NL" sz="1900" b="1" dirty="0" smtClean="0">
                <a:solidFill>
                  <a:schemeClr val="tx1"/>
                </a:solidFill>
                <a:sym typeface="Wingdings" panose="05000000000000000000" pitchFamily="2" charset="2"/>
              </a:rPr>
              <a:t></a:t>
            </a:r>
            <a:r>
              <a:rPr lang="nl-NL" sz="1900" b="1" dirty="0" smtClean="0">
                <a:solidFill>
                  <a:schemeClr val="tx1"/>
                </a:solidFill>
              </a:rPr>
              <a:t>De </a:t>
            </a:r>
            <a:r>
              <a:rPr lang="nl-NL" sz="1900" b="1" dirty="0">
                <a:solidFill>
                  <a:schemeClr val="tx1"/>
                </a:solidFill>
              </a:rPr>
              <a:t>duisternis heeft Hem niet in zijn macht </a:t>
            </a:r>
            <a:r>
              <a:rPr lang="nl-NL" sz="1900" b="1" dirty="0" smtClean="0">
                <a:solidFill>
                  <a:schemeClr val="tx1"/>
                </a:solidFill>
              </a:rPr>
              <a:t>gekregen….. 2Kor.5: 21, etc.</a:t>
            </a:r>
          </a:p>
          <a:p>
            <a:pPr algn="l"/>
            <a:r>
              <a:rPr lang="nl-NL" sz="1900" b="1" u="sng" dirty="0" smtClean="0">
                <a:solidFill>
                  <a:srgbClr val="FF0000"/>
                </a:solidFill>
              </a:rPr>
              <a:t>Wanneer </a:t>
            </a:r>
            <a:r>
              <a:rPr lang="nl-NL" sz="1900" b="1" u="sng" dirty="0">
                <a:solidFill>
                  <a:srgbClr val="FF0000"/>
                </a:solidFill>
              </a:rPr>
              <a:t>heeft de duisternis Jezus nog vaker in zijn macht proberen te krijgen?</a:t>
            </a:r>
          </a:p>
          <a:p>
            <a:pPr marL="342900" indent="-342900" algn="l">
              <a:buFont typeface="Arial" panose="020B0604020202020204" pitchFamily="34" charset="0"/>
              <a:buChar char="•"/>
            </a:pPr>
            <a:endParaRPr lang="nl-NL" sz="1900" b="1" dirty="0" smtClean="0">
              <a:solidFill>
                <a:srgbClr val="FF0000"/>
              </a:solidFill>
            </a:endParaRPr>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624"/>
            <a:ext cx="352839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88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51920" y="116633"/>
            <a:ext cx="4968552" cy="1080119"/>
          </a:xfrm>
        </p:spPr>
        <p:txBody>
          <a:bodyPr>
            <a:normAutofit/>
          </a:bodyPr>
          <a:lstStyle/>
          <a:p>
            <a:pPr algn="r"/>
            <a:r>
              <a:rPr lang="nl-NL" sz="3200" b="1" dirty="0" smtClean="0">
                <a:solidFill>
                  <a:srgbClr val="FF0000"/>
                </a:solidFill>
              </a:rPr>
              <a:t>Luc.1:4-4:13 (samenvatting</a:t>
            </a:r>
            <a:r>
              <a:rPr lang="nl-NL" sz="3200" b="1" dirty="0">
                <a:solidFill>
                  <a:srgbClr val="FF0000"/>
                </a:solidFill>
              </a:rPr>
              <a:t>)</a:t>
            </a:r>
            <a:endParaRPr lang="nl-NL" sz="3000" b="1" dirty="0">
              <a:solidFill>
                <a:srgbClr val="FF0000"/>
              </a:solidFill>
            </a:endParaRPr>
          </a:p>
        </p:txBody>
      </p:sp>
      <p:sp>
        <p:nvSpPr>
          <p:cNvPr id="3" name="Ondertitel 2"/>
          <p:cNvSpPr>
            <a:spLocks noGrp="1"/>
          </p:cNvSpPr>
          <p:nvPr>
            <p:ph type="subTitle" idx="1"/>
          </p:nvPr>
        </p:nvSpPr>
        <p:spPr>
          <a:xfrm>
            <a:off x="251520" y="1052736"/>
            <a:ext cx="8712968" cy="5544616"/>
          </a:xfrm>
        </p:spPr>
        <p:txBody>
          <a:bodyPr>
            <a:noAutofit/>
          </a:bodyPr>
          <a:lstStyle/>
          <a:p>
            <a:pPr algn="l"/>
            <a:r>
              <a:rPr lang="nl-NL" sz="2000" b="1" dirty="0" smtClean="0">
                <a:solidFill>
                  <a:schemeClr val="tx1"/>
                </a:solidFill>
              </a:rPr>
              <a:t>- Lucas </a:t>
            </a:r>
            <a:r>
              <a:rPr lang="nl-NL" sz="2000" b="1" dirty="0">
                <a:solidFill>
                  <a:schemeClr val="tx1"/>
                </a:solidFill>
              </a:rPr>
              <a:t>beantwoordt de vraag: </a:t>
            </a:r>
            <a:r>
              <a:rPr lang="nl-NL" sz="2000" b="1" dirty="0">
                <a:solidFill>
                  <a:srgbClr val="FF0000"/>
                </a:solidFill>
              </a:rPr>
              <a:t>Is deze Jezus inderdaad Gods Zoon, de Messias?</a:t>
            </a:r>
          </a:p>
          <a:p>
            <a:pPr lvl="0" algn="l"/>
            <a:r>
              <a:rPr lang="nl-NL" sz="2000" b="1" dirty="0" smtClean="0">
                <a:solidFill>
                  <a:schemeClr val="tx1"/>
                </a:solidFill>
              </a:rPr>
              <a:t>- Hij </a:t>
            </a:r>
            <a:r>
              <a:rPr lang="nl-NL" sz="2000" b="1" dirty="0">
                <a:solidFill>
                  <a:schemeClr val="tx1"/>
                </a:solidFill>
              </a:rPr>
              <a:t>introduceert </a:t>
            </a:r>
            <a:r>
              <a:rPr lang="nl-NL" sz="2000" b="1" dirty="0" smtClean="0">
                <a:solidFill>
                  <a:srgbClr val="FF0000"/>
                </a:solidFill>
              </a:rPr>
              <a:t>2 moeders en 2 </a:t>
            </a:r>
            <a:r>
              <a:rPr lang="nl-NL" sz="2000" b="1" dirty="0">
                <a:solidFill>
                  <a:srgbClr val="FF0000"/>
                </a:solidFill>
              </a:rPr>
              <a:t>jongens </a:t>
            </a:r>
            <a:r>
              <a:rPr lang="nl-NL" sz="2000" b="1" dirty="0">
                <a:solidFill>
                  <a:schemeClr val="tx1"/>
                </a:solidFill>
              </a:rPr>
              <a:t>in parallel. Johannes is dan wel </a:t>
            </a:r>
            <a:r>
              <a:rPr lang="nl-NL" sz="2000" b="1" dirty="0" smtClean="0">
                <a:solidFill>
                  <a:schemeClr val="tx1"/>
                </a:solidFill>
              </a:rPr>
              <a:t>de eerste, </a:t>
            </a:r>
            <a:r>
              <a:rPr lang="nl-NL" sz="2000" b="1" dirty="0">
                <a:solidFill>
                  <a:schemeClr val="tx1"/>
                </a:solidFill>
              </a:rPr>
              <a:t>maar in de verwachting van ‘iemand die meer vermag dan hijzelf (3:16) en dat is Jezus, </a:t>
            </a:r>
            <a:r>
              <a:rPr lang="nl-NL" sz="2000" b="1" dirty="0">
                <a:solidFill>
                  <a:srgbClr val="FF0000"/>
                </a:solidFill>
              </a:rPr>
              <a:t>alles is bovennatuurlijk, ingrijpen in de natuur</a:t>
            </a:r>
          </a:p>
          <a:p>
            <a:pPr lvl="0" algn="l"/>
            <a:r>
              <a:rPr lang="nl-NL" sz="2000" b="1" dirty="0" smtClean="0">
                <a:solidFill>
                  <a:schemeClr val="tx1"/>
                </a:solidFill>
              </a:rPr>
              <a:t>- Over </a:t>
            </a:r>
            <a:r>
              <a:rPr lang="nl-NL" sz="2000" b="1" dirty="0">
                <a:solidFill>
                  <a:schemeClr val="tx1"/>
                </a:solidFill>
              </a:rPr>
              <a:t>Jezus worden profetische uitspraken gedaan: </a:t>
            </a:r>
            <a:r>
              <a:rPr lang="nl-NL" sz="2000" b="1" dirty="0" smtClean="0">
                <a:solidFill>
                  <a:schemeClr val="tx1"/>
                </a:solidFill>
              </a:rPr>
              <a:t>De </a:t>
            </a:r>
            <a:r>
              <a:rPr lang="nl-NL" sz="2000" b="1" dirty="0">
                <a:solidFill>
                  <a:schemeClr val="tx1"/>
                </a:solidFill>
              </a:rPr>
              <a:t>tijd van redding is aangebroken, </a:t>
            </a:r>
            <a:r>
              <a:rPr lang="nl-NL" sz="2000" b="1" dirty="0" err="1">
                <a:solidFill>
                  <a:srgbClr val="FF0000"/>
                </a:solidFill>
              </a:rPr>
              <a:t>mn</a:t>
            </a:r>
            <a:r>
              <a:rPr lang="nl-NL" sz="2000" b="1" dirty="0">
                <a:solidFill>
                  <a:srgbClr val="FF0000"/>
                </a:solidFill>
              </a:rPr>
              <a:t>. in de lofzangen &amp; in </a:t>
            </a:r>
            <a:r>
              <a:rPr lang="nl-NL" sz="2000" b="1" dirty="0" smtClean="0">
                <a:solidFill>
                  <a:srgbClr val="FF0000"/>
                </a:solidFill>
              </a:rPr>
              <a:t>de daden </a:t>
            </a:r>
            <a:r>
              <a:rPr lang="nl-NL" sz="2000" b="1" dirty="0">
                <a:solidFill>
                  <a:srgbClr val="FF0000"/>
                </a:solidFill>
              </a:rPr>
              <a:t>en </a:t>
            </a:r>
            <a:r>
              <a:rPr lang="nl-NL" sz="2000" b="1" dirty="0" smtClean="0">
                <a:solidFill>
                  <a:srgbClr val="FF0000"/>
                </a:solidFill>
              </a:rPr>
              <a:t>Woorden </a:t>
            </a:r>
            <a:r>
              <a:rPr lang="nl-NL" sz="2000" b="1" dirty="0">
                <a:solidFill>
                  <a:srgbClr val="FF0000"/>
                </a:solidFill>
              </a:rPr>
              <a:t>van Jezus</a:t>
            </a:r>
          </a:p>
          <a:p>
            <a:pPr lvl="0" algn="l"/>
            <a:r>
              <a:rPr lang="nl-NL" sz="2000" b="1" dirty="0" smtClean="0">
                <a:solidFill>
                  <a:schemeClr val="tx1"/>
                </a:solidFill>
              </a:rPr>
              <a:t>- Jezus</a:t>
            </a:r>
            <a:r>
              <a:rPr lang="nl-NL" sz="2000" b="1" dirty="0">
                <a:solidFill>
                  <a:schemeClr val="tx1"/>
                </a:solidFill>
              </a:rPr>
              <a:t>’ ultieme gehoorzaamheid aan Zijn Vader, al op jonge leeftijd</a:t>
            </a:r>
          </a:p>
          <a:p>
            <a:pPr lvl="0" algn="l"/>
            <a:r>
              <a:rPr lang="nl-NL" sz="2000" b="1" dirty="0" smtClean="0">
                <a:solidFill>
                  <a:schemeClr val="tx1"/>
                </a:solidFill>
              </a:rPr>
              <a:t>- Jezus </a:t>
            </a:r>
            <a:r>
              <a:rPr lang="nl-NL" sz="2000" b="1" dirty="0">
                <a:solidFill>
                  <a:schemeClr val="tx1"/>
                </a:solidFill>
              </a:rPr>
              <a:t>is gedoopt en vervuld </a:t>
            </a:r>
            <a:r>
              <a:rPr lang="nl-NL" sz="2000" b="1" dirty="0" smtClean="0">
                <a:solidFill>
                  <a:schemeClr val="tx1"/>
                </a:solidFill>
              </a:rPr>
              <a:t>van </a:t>
            </a:r>
            <a:r>
              <a:rPr lang="nl-NL" sz="2000" b="1" dirty="0">
                <a:solidFill>
                  <a:schemeClr val="tx1"/>
                </a:solidFill>
              </a:rPr>
              <a:t>Gods Geest, bevestigd door de stem van de Vader uit de hemel</a:t>
            </a:r>
            <a:r>
              <a:rPr lang="nl-NL" sz="2000" b="1" dirty="0"/>
              <a:t>: </a:t>
            </a:r>
            <a:r>
              <a:rPr lang="nl-NL" sz="2000" b="1" dirty="0" smtClean="0">
                <a:solidFill>
                  <a:srgbClr val="FF0000"/>
                </a:solidFill>
              </a:rPr>
              <a:t>“Deze </a:t>
            </a:r>
            <a:r>
              <a:rPr lang="nl-NL" sz="2000" b="1" dirty="0">
                <a:solidFill>
                  <a:srgbClr val="FF0000"/>
                </a:solidFill>
              </a:rPr>
              <a:t>is Mijn geliefde Zoon, in Hem heb in </a:t>
            </a:r>
            <a:r>
              <a:rPr lang="nl-NL" sz="2000" b="1" dirty="0" smtClean="0">
                <a:solidFill>
                  <a:srgbClr val="FF0000"/>
                </a:solidFill>
              </a:rPr>
              <a:t>welbehagen”</a:t>
            </a:r>
          </a:p>
          <a:p>
            <a:pPr lvl="0" algn="l"/>
            <a:r>
              <a:rPr lang="nl-NL" sz="2000" b="1" u="sng" dirty="0" smtClean="0">
                <a:solidFill>
                  <a:srgbClr val="FF0000"/>
                </a:solidFill>
              </a:rPr>
              <a:t>Vraag:  Waar komt dit </a:t>
            </a:r>
            <a:r>
              <a:rPr lang="nl-NL" sz="2000" b="1" u="sng" dirty="0" err="1" smtClean="0">
                <a:solidFill>
                  <a:srgbClr val="FF0000"/>
                </a:solidFill>
              </a:rPr>
              <a:t>Zoonschap</a:t>
            </a:r>
            <a:r>
              <a:rPr lang="nl-NL" sz="2000" b="1" u="sng" dirty="0" smtClean="0">
                <a:solidFill>
                  <a:srgbClr val="FF0000"/>
                </a:solidFill>
              </a:rPr>
              <a:t> nog meer ter sprake?</a:t>
            </a:r>
            <a:endParaRPr lang="nl-NL" sz="2000" b="1" u="sng" dirty="0">
              <a:solidFill>
                <a:srgbClr val="FF0000"/>
              </a:solidFill>
            </a:endParaRPr>
          </a:p>
          <a:p>
            <a:pPr lvl="0" algn="l"/>
            <a:r>
              <a:rPr lang="nl-NL" sz="2000" b="1" dirty="0" smtClean="0">
                <a:solidFill>
                  <a:schemeClr val="tx1"/>
                </a:solidFill>
              </a:rPr>
              <a:t>- Jezus </a:t>
            </a:r>
            <a:r>
              <a:rPr lang="nl-NL" sz="2000" b="1" dirty="0">
                <a:solidFill>
                  <a:schemeClr val="tx1"/>
                </a:solidFill>
              </a:rPr>
              <a:t>stamt af van David, Abraham en Adam: </a:t>
            </a:r>
            <a:r>
              <a:rPr lang="nl-NL" sz="2000" b="1" dirty="0">
                <a:solidFill>
                  <a:srgbClr val="FF0000"/>
                </a:solidFill>
              </a:rPr>
              <a:t>Hij is de vervulling, de verwerkelijking van</a:t>
            </a:r>
            <a:r>
              <a:rPr lang="nl-NL" sz="2000" b="1" dirty="0">
                <a:solidFill>
                  <a:schemeClr val="tx1"/>
                </a:solidFill>
              </a:rPr>
              <a:t> </a:t>
            </a:r>
            <a:r>
              <a:rPr lang="nl-NL" sz="2000" b="1" dirty="0">
                <a:solidFill>
                  <a:srgbClr val="FF0000"/>
                </a:solidFill>
              </a:rPr>
              <a:t>de hoop van het OT</a:t>
            </a:r>
            <a:r>
              <a:rPr lang="nl-NL" sz="2000" b="1" dirty="0"/>
              <a:t>. </a:t>
            </a:r>
            <a:r>
              <a:rPr lang="nl-NL" sz="2000" b="1" dirty="0">
                <a:solidFill>
                  <a:srgbClr val="FF0000"/>
                </a:solidFill>
              </a:rPr>
              <a:t>De Joodse Koning en Zijn taak nog niet volledig voltooid, eens zal Hij Koning </a:t>
            </a:r>
            <a:r>
              <a:rPr lang="nl-NL" sz="2000" b="1" dirty="0" smtClean="0">
                <a:solidFill>
                  <a:srgbClr val="FF0000"/>
                </a:solidFill>
              </a:rPr>
              <a:t>zijn, regerende </a:t>
            </a:r>
            <a:r>
              <a:rPr lang="nl-NL" sz="2000" b="1" dirty="0">
                <a:solidFill>
                  <a:srgbClr val="FF0000"/>
                </a:solidFill>
              </a:rPr>
              <a:t>vanuit </a:t>
            </a:r>
            <a:r>
              <a:rPr lang="nl-NL" sz="2000" b="1" dirty="0" smtClean="0">
                <a:solidFill>
                  <a:srgbClr val="FF0000"/>
                </a:solidFill>
              </a:rPr>
              <a:t>Jeruzalem!</a:t>
            </a:r>
            <a:endParaRPr lang="nl-NL" sz="2000" b="1" dirty="0">
              <a:solidFill>
                <a:srgbClr val="FF0000"/>
              </a:solidFill>
            </a:endParaRPr>
          </a:p>
          <a:p>
            <a:pPr algn="l"/>
            <a:r>
              <a:rPr lang="nl-NL" sz="2000" b="1" dirty="0" smtClean="0">
                <a:solidFill>
                  <a:schemeClr val="tx1"/>
                </a:solidFill>
              </a:rPr>
              <a:t>- Met </a:t>
            </a:r>
            <a:r>
              <a:rPr lang="nl-NL" sz="2000" b="1" dirty="0">
                <a:solidFill>
                  <a:schemeClr val="tx1"/>
                </a:solidFill>
              </a:rPr>
              <a:t>alle passages presenteert Lucas Jezus als Degene </a:t>
            </a:r>
            <a:r>
              <a:rPr lang="nl-NL" sz="2000" b="1" dirty="0" smtClean="0">
                <a:solidFill>
                  <a:schemeClr val="tx1"/>
                </a:solidFill>
              </a:rPr>
              <a:t>Die </a:t>
            </a:r>
            <a:r>
              <a:rPr lang="nl-NL" sz="2000" b="1" dirty="0">
                <a:solidFill>
                  <a:schemeClr val="tx1"/>
                </a:solidFill>
              </a:rPr>
              <a:t>Gods redding </a:t>
            </a:r>
            <a:r>
              <a:rPr lang="nl-NL" sz="2000" b="1" dirty="0" smtClean="0">
                <a:solidFill>
                  <a:schemeClr val="tx1"/>
                </a:solidFill>
              </a:rPr>
              <a:t>gaat </a:t>
            </a:r>
            <a:r>
              <a:rPr lang="nl-NL" sz="2000" b="1" dirty="0">
                <a:solidFill>
                  <a:schemeClr val="tx1"/>
                </a:solidFill>
              </a:rPr>
              <a:t>brengen, voor Jood en heiden.                                                     </a:t>
            </a:r>
            <a:endParaRPr lang="nl-NL" sz="2000" b="1" dirty="0" smtClean="0">
              <a:solidFill>
                <a:schemeClr val="tx1"/>
              </a:solidFill>
            </a:endParaRPr>
          </a:p>
          <a:p>
            <a:pPr algn="l"/>
            <a:r>
              <a:rPr lang="nl-NL" sz="2000" b="1" dirty="0" smtClean="0">
                <a:solidFill>
                  <a:schemeClr val="tx1"/>
                </a:solidFill>
              </a:rPr>
              <a:t>- En </a:t>
            </a:r>
            <a:r>
              <a:rPr lang="nl-NL" sz="2000" b="1" dirty="0">
                <a:solidFill>
                  <a:schemeClr val="tx1"/>
                </a:solidFill>
              </a:rPr>
              <a:t>deze Jezus is ook de rest van Lucas de Hoofdpersoon in daad en Woord</a:t>
            </a:r>
          </a:p>
          <a:p>
            <a:pPr marL="342900" indent="-342900" algn="l">
              <a:buFont typeface="Arial" panose="020B0604020202020204" pitchFamily="34" charset="0"/>
              <a:buChar char="•"/>
            </a:pPr>
            <a:endParaRPr lang="nl-NL" sz="1900" b="1" dirty="0" smtClean="0">
              <a:solidFill>
                <a:srgbClr val="FF0000"/>
              </a:solidFill>
            </a:endParaRPr>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6024"/>
            <a:ext cx="3528392"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71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116632"/>
            <a:ext cx="4680520" cy="1152128"/>
          </a:xfrm>
        </p:spPr>
        <p:txBody>
          <a:bodyPr>
            <a:noAutofit/>
          </a:bodyPr>
          <a:lstStyle/>
          <a:p>
            <a:pPr algn="r"/>
            <a:r>
              <a:rPr lang="nl-NL" sz="3600" b="1" dirty="0" smtClean="0">
                <a:solidFill>
                  <a:srgbClr val="FF0000"/>
                </a:solidFill>
              </a:rPr>
              <a:t>De voornaamste locatie van Lucas 1-9: Galilea</a:t>
            </a:r>
            <a:endParaRPr lang="nl-NL" sz="3600" b="1" dirty="0">
              <a:solidFill>
                <a:srgbClr val="FF0000"/>
              </a:solidFill>
            </a:endParaRPr>
          </a:p>
        </p:txBody>
      </p:sp>
      <p:sp>
        <p:nvSpPr>
          <p:cNvPr id="3" name="Ondertitel 2"/>
          <p:cNvSpPr>
            <a:spLocks noGrp="1"/>
          </p:cNvSpPr>
          <p:nvPr>
            <p:ph type="subTitle" idx="1"/>
          </p:nvPr>
        </p:nvSpPr>
        <p:spPr>
          <a:xfrm>
            <a:off x="539552" y="1268760"/>
            <a:ext cx="7992888" cy="5112568"/>
          </a:xfrm>
        </p:spPr>
        <p:txBody>
          <a:bodyPr>
            <a:normAutofit/>
          </a:bodyPr>
          <a:lstStyle/>
          <a:p>
            <a:endParaRPr lang="nl-NL" dirty="0"/>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360040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Tijdelijke aanduiding voor inhoud 5" descr="Afbeelding met tekst, kaart&#10;&#10;Automatisch gegenereerde beschrijving">
            <a:extLst>
              <a:ext uri="{FF2B5EF4-FFF2-40B4-BE49-F238E27FC236}">
                <a16:creationId xmlns="" xmlns:a16="http://schemas.microsoft.com/office/drawing/2014/main" id="{295303F0-5CD1-4F06-9BC8-05C390D4DBE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95536" y="1257088"/>
            <a:ext cx="8352928" cy="5330420"/>
          </a:xfrm>
        </p:spPr>
      </p:pic>
      <p:pic>
        <p:nvPicPr>
          <p:cNvPr id="6" name="Tijdelijke aanduiding voor inhoud 5" descr="Afbeelding met tekst, kaart&#10;&#10;Automatisch gegenereerde beschrijving">
            <a:extLst>
              <a:ext uri="{FF2B5EF4-FFF2-40B4-BE49-F238E27FC236}">
                <a16:creationId xmlns="" xmlns:a16="http://schemas.microsoft.com/office/drawing/2014/main" id="{295303F0-5CD1-4F06-9BC8-05C390D4DBE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95536" y="1257088"/>
            <a:ext cx="8424936" cy="5330420"/>
          </a:xfrm>
        </p:spPr>
      </p:pic>
      <p:pic>
        <p:nvPicPr>
          <p:cNvPr id="7" name="Tijdelijke aanduiding voor inhoud 5" descr="Afbeelding met tekst, kaart&#10;&#10;Automatisch gegenereerde beschrijving">
            <a:extLst>
              <a:ext uri="{FF2B5EF4-FFF2-40B4-BE49-F238E27FC236}">
                <a16:creationId xmlns="" xmlns:a16="http://schemas.microsoft.com/office/drawing/2014/main" id="{295303F0-5CD1-4F06-9BC8-05C390D4DBE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67544" y="1268760"/>
            <a:ext cx="8208912" cy="4968552"/>
          </a:xfrm>
        </p:spPr>
      </p:pic>
      <p:pic>
        <p:nvPicPr>
          <p:cNvPr id="9" name="Tijdelijke aanduiding voor inhoud 5" descr="Afbeelding met tekst, kaart&#10;&#10;Automatisch gegenereerde beschrijving">
            <a:extLst>
              <a:ext uri="{FF2B5EF4-FFF2-40B4-BE49-F238E27FC236}">
                <a16:creationId xmlns="" xmlns:a16="http://schemas.microsoft.com/office/drawing/2014/main" id="{295303F0-5CD1-4F06-9BC8-05C390D4DBE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67544" y="1268760"/>
            <a:ext cx="8208912" cy="5112568"/>
          </a:xfrm>
        </p:spPr>
      </p:pic>
      <p:pic>
        <p:nvPicPr>
          <p:cNvPr id="10" name="Tijdelijke aanduiding voor inhoud 5" descr="Afbeelding met tekst, kaart&#10;&#10;Automatisch gegenereerde beschrijving">
            <a:extLst>
              <a:ext uri="{FF2B5EF4-FFF2-40B4-BE49-F238E27FC236}">
                <a16:creationId xmlns="" xmlns:a16="http://schemas.microsoft.com/office/drawing/2014/main" id="{295303F0-5CD1-4F06-9BC8-05C390D4DBE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67544" y="1268760"/>
            <a:ext cx="8208912" cy="5328592"/>
          </a:xfrm>
        </p:spPr>
      </p:pic>
      <p:pic>
        <p:nvPicPr>
          <p:cNvPr id="11" name="Tijdelijke aanduiding voor inhoud 5" descr="Afbeelding met tekst, kaart&#10;&#10;Automatisch gegenereerde beschrijving">
            <a:extLst>
              <a:ext uri="{FF2B5EF4-FFF2-40B4-BE49-F238E27FC236}">
                <a16:creationId xmlns="" xmlns:a16="http://schemas.microsoft.com/office/drawing/2014/main" id="{295303F0-5CD1-4F06-9BC8-05C390D4DBE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67544" y="1268760"/>
            <a:ext cx="8208912" cy="5256584"/>
          </a:xfrm>
        </p:spPr>
      </p:pic>
      <p:pic>
        <p:nvPicPr>
          <p:cNvPr id="12" name="Tijdelijke aanduiding voor inhoud 5" descr="Afbeelding met tekst, kaart&#10;&#10;Automatisch gegenereerde beschrijving">
            <a:extLst>
              <a:ext uri="{FF2B5EF4-FFF2-40B4-BE49-F238E27FC236}">
                <a16:creationId xmlns="" xmlns:a16="http://schemas.microsoft.com/office/drawing/2014/main" id="{295303F0-5CD1-4F06-9BC8-05C390D4DBE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67544" y="1268760"/>
            <a:ext cx="8208912" cy="5184576"/>
          </a:xfrm>
        </p:spPr>
      </p:pic>
    </p:spTree>
    <p:extLst>
      <p:ext uri="{BB962C8B-B14F-4D97-AF65-F5344CB8AC3E}">
        <p14:creationId xmlns:p14="http://schemas.microsoft.com/office/powerpoint/2010/main" val="2705867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116632"/>
            <a:ext cx="4752528" cy="1323528"/>
          </a:xfrm>
        </p:spPr>
        <p:txBody>
          <a:bodyPr>
            <a:normAutofit fontScale="90000"/>
          </a:bodyPr>
          <a:lstStyle/>
          <a:p>
            <a:pPr algn="r"/>
            <a:r>
              <a:rPr lang="nl-NL" sz="3600" b="1" dirty="0" smtClean="0">
                <a:solidFill>
                  <a:srgbClr val="FF0000"/>
                </a:solidFill>
              </a:rPr>
              <a:t>Luc.4: 14 - 44   </a:t>
            </a:r>
            <a:br>
              <a:rPr lang="nl-NL" sz="3600" b="1" dirty="0" smtClean="0">
                <a:solidFill>
                  <a:srgbClr val="FF0000"/>
                </a:solidFill>
              </a:rPr>
            </a:br>
            <a:r>
              <a:rPr lang="nl-NL" sz="3600" b="1" dirty="0" smtClean="0">
                <a:solidFill>
                  <a:srgbClr val="FF0000"/>
                </a:solidFill>
              </a:rPr>
              <a:t>Jezus in Galilea en Judea</a:t>
            </a:r>
            <a:endParaRPr lang="nl-NL" sz="3600" b="1" dirty="0">
              <a:solidFill>
                <a:srgbClr val="FF0000"/>
              </a:solidFill>
            </a:endParaRPr>
          </a:p>
        </p:txBody>
      </p:sp>
      <p:sp>
        <p:nvSpPr>
          <p:cNvPr id="3" name="Ondertitel 2"/>
          <p:cNvSpPr>
            <a:spLocks noGrp="1"/>
          </p:cNvSpPr>
          <p:nvPr>
            <p:ph type="subTitle" idx="1"/>
          </p:nvPr>
        </p:nvSpPr>
        <p:spPr>
          <a:xfrm>
            <a:off x="323528" y="1484784"/>
            <a:ext cx="8568952" cy="5040560"/>
          </a:xfrm>
        </p:spPr>
        <p:txBody>
          <a:bodyPr>
            <a:normAutofit/>
          </a:bodyPr>
          <a:lstStyle/>
          <a:p>
            <a:pPr algn="l"/>
            <a:r>
              <a:rPr lang="nl-NL" sz="2050" b="1" dirty="0" smtClean="0">
                <a:solidFill>
                  <a:schemeClr val="tx1"/>
                </a:solidFill>
              </a:rPr>
              <a:t>Lucas 4:14-44 | Goed nieuws voor Nazareth en </a:t>
            </a:r>
            <a:r>
              <a:rPr lang="nl-NL" sz="2050" b="1" dirty="0" err="1" smtClean="0">
                <a:solidFill>
                  <a:schemeClr val="tx1"/>
                </a:solidFill>
              </a:rPr>
              <a:t>Kafarnaüm</a:t>
            </a:r>
            <a:endParaRPr lang="nl-NL" sz="2050" b="1" dirty="0" smtClean="0">
              <a:solidFill>
                <a:schemeClr val="tx1"/>
              </a:solidFill>
            </a:endParaRPr>
          </a:p>
          <a:p>
            <a:pPr algn="l"/>
            <a:r>
              <a:rPr lang="nl-NL" sz="2050" b="1" dirty="0" smtClean="0">
                <a:solidFill>
                  <a:schemeClr val="tx1"/>
                </a:solidFill>
              </a:rPr>
              <a:t>In de synagoge van Nazareth: het jubeljaar wordt werkelijkheid </a:t>
            </a:r>
          </a:p>
          <a:p>
            <a:pPr lvl="1" algn="l"/>
            <a:r>
              <a:rPr lang="nl-NL" sz="2050" b="1" dirty="0" smtClean="0">
                <a:solidFill>
                  <a:srgbClr val="FF0000"/>
                </a:solidFill>
              </a:rPr>
              <a:t>De zgn. Lossing in het 7</a:t>
            </a:r>
            <a:r>
              <a:rPr lang="nl-NL" sz="2050" b="1" baseline="30000" dirty="0" smtClean="0">
                <a:solidFill>
                  <a:srgbClr val="FF0000"/>
                </a:solidFill>
              </a:rPr>
              <a:t>e</a:t>
            </a:r>
            <a:r>
              <a:rPr lang="nl-NL" sz="2050" b="1" dirty="0" smtClean="0">
                <a:solidFill>
                  <a:srgbClr val="FF0000"/>
                </a:solidFill>
              </a:rPr>
              <a:t> jaar Lev.25, Jes.58: 6, 61: 1-2</a:t>
            </a:r>
          </a:p>
          <a:p>
            <a:pPr algn="l"/>
            <a:r>
              <a:rPr lang="nl-NL" sz="2050" b="1" dirty="0" smtClean="0">
                <a:solidFill>
                  <a:schemeClr val="tx1"/>
                </a:solidFill>
              </a:rPr>
              <a:t>In de synagoge van </a:t>
            </a:r>
            <a:r>
              <a:rPr lang="nl-NL" sz="2050" b="1" dirty="0" err="1" smtClean="0">
                <a:solidFill>
                  <a:schemeClr val="tx1"/>
                </a:solidFill>
              </a:rPr>
              <a:t>Kafarnaüm</a:t>
            </a:r>
            <a:r>
              <a:rPr lang="nl-NL" sz="2050" b="1" dirty="0" smtClean="0">
                <a:solidFill>
                  <a:schemeClr val="tx1"/>
                </a:solidFill>
              </a:rPr>
              <a:t>,  ruïne kun je bezoeken.</a:t>
            </a:r>
          </a:p>
          <a:p>
            <a:pPr algn="l"/>
            <a:r>
              <a:rPr lang="nl-NL" sz="2050" b="1" dirty="0" smtClean="0">
                <a:solidFill>
                  <a:schemeClr val="tx1"/>
                </a:solidFill>
              </a:rPr>
              <a:t>Goed nieuws voor de verlorenen: </a:t>
            </a:r>
            <a:r>
              <a:rPr lang="nl-NL" sz="2050" b="1" dirty="0" smtClean="0">
                <a:solidFill>
                  <a:srgbClr val="FF0000"/>
                </a:solidFill>
              </a:rPr>
              <a:t>verlamde, melaatse, tollenaar: de omgekeerde wereld, de hulpbehoevenden krijgen de aandacht, </a:t>
            </a:r>
            <a:r>
              <a:rPr lang="nl-NL" sz="2050" b="1" dirty="0" err="1" smtClean="0">
                <a:solidFill>
                  <a:srgbClr val="FF0000"/>
                </a:solidFill>
              </a:rPr>
              <a:t>ipv</a:t>
            </a:r>
            <a:r>
              <a:rPr lang="nl-NL" sz="2050" b="1" dirty="0" smtClean="0">
                <a:solidFill>
                  <a:srgbClr val="FF0000"/>
                </a:solidFill>
              </a:rPr>
              <a:t>. de ‘</a:t>
            </a:r>
            <a:r>
              <a:rPr lang="nl-NL" sz="2050" b="1" dirty="0" err="1" smtClean="0">
                <a:solidFill>
                  <a:srgbClr val="FF0000"/>
                </a:solidFill>
              </a:rPr>
              <a:t>zelfredzamers</a:t>
            </a:r>
            <a:r>
              <a:rPr lang="nl-NL" sz="2050" b="1" dirty="0" smtClean="0">
                <a:solidFill>
                  <a:srgbClr val="FF0000"/>
                </a:solidFill>
              </a:rPr>
              <a:t>’ vs.31</a:t>
            </a:r>
          </a:p>
          <a:p>
            <a:pPr algn="l"/>
            <a:endParaRPr lang="nl-NL" sz="800" b="1" dirty="0" smtClean="0"/>
          </a:p>
          <a:p>
            <a:endParaRPr lang="nl-NL" dirty="0"/>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53947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92" y="-19928"/>
            <a:ext cx="15240000" cy="819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450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27384"/>
            <a:ext cx="4752528" cy="1008112"/>
          </a:xfrm>
        </p:spPr>
        <p:txBody>
          <a:bodyPr>
            <a:normAutofit fontScale="90000"/>
          </a:bodyPr>
          <a:lstStyle/>
          <a:p>
            <a:pPr algn="r"/>
            <a:r>
              <a:rPr lang="nl-NL" sz="3600" b="1" dirty="0" smtClean="0">
                <a:solidFill>
                  <a:srgbClr val="FF0000"/>
                </a:solidFill>
              </a:rPr>
              <a:t>Luc.4: 14 – 44   Jezus </a:t>
            </a:r>
            <a:br>
              <a:rPr lang="nl-NL" sz="3600" b="1" dirty="0" smtClean="0">
                <a:solidFill>
                  <a:srgbClr val="FF0000"/>
                </a:solidFill>
              </a:rPr>
            </a:br>
            <a:r>
              <a:rPr lang="nl-NL" sz="3600" b="1" dirty="0" smtClean="0">
                <a:solidFill>
                  <a:srgbClr val="FF0000"/>
                </a:solidFill>
              </a:rPr>
              <a:t>te Nazareth en </a:t>
            </a:r>
            <a:r>
              <a:rPr lang="nl-NL" sz="3600" b="1" dirty="0" err="1" smtClean="0">
                <a:solidFill>
                  <a:srgbClr val="FF0000"/>
                </a:solidFill>
              </a:rPr>
              <a:t>Kafarnaüm</a:t>
            </a:r>
            <a:endParaRPr lang="nl-NL" sz="3600" b="1" dirty="0">
              <a:solidFill>
                <a:srgbClr val="FF0000"/>
              </a:solidFill>
            </a:endParaRPr>
          </a:p>
        </p:txBody>
      </p:sp>
      <p:sp>
        <p:nvSpPr>
          <p:cNvPr id="3" name="Ondertitel 2"/>
          <p:cNvSpPr>
            <a:spLocks noGrp="1"/>
          </p:cNvSpPr>
          <p:nvPr>
            <p:ph type="subTitle" idx="1"/>
          </p:nvPr>
        </p:nvSpPr>
        <p:spPr>
          <a:xfrm>
            <a:off x="251520" y="908720"/>
            <a:ext cx="8712968" cy="5760640"/>
          </a:xfrm>
        </p:spPr>
        <p:txBody>
          <a:bodyPr>
            <a:noAutofit/>
          </a:bodyPr>
          <a:lstStyle/>
          <a:p>
            <a:pPr algn="l"/>
            <a:r>
              <a:rPr lang="nl-NL" sz="1800" b="1" dirty="0" smtClean="0">
                <a:solidFill>
                  <a:schemeClr val="tx1"/>
                </a:solidFill>
              </a:rPr>
              <a:t>Lucas 4:14-44 | Goed nieuws voor Nazareth en </a:t>
            </a:r>
            <a:r>
              <a:rPr lang="nl-NL" sz="1800" b="1" dirty="0" err="1" smtClean="0">
                <a:solidFill>
                  <a:schemeClr val="tx1"/>
                </a:solidFill>
              </a:rPr>
              <a:t>Kafarnaüm</a:t>
            </a:r>
            <a:r>
              <a:rPr lang="nl-NL" sz="1800" b="1" dirty="0" smtClean="0">
                <a:solidFill>
                  <a:schemeClr val="tx1"/>
                </a:solidFill>
              </a:rPr>
              <a:t>   (zie dia 9 en 10)</a:t>
            </a:r>
          </a:p>
          <a:p>
            <a:pPr algn="l"/>
            <a:r>
              <a:rPr lang="nl-NL" sz="1800" b="1" u="sng" dirty="0" smtClean="0">
                <a:solidFill>
                  <a:schemeClr val="tx1"/>
                </a:solidFill>
              </a:rPr>
              <a:t>In de synagoge van Nazareth</a:t>
            </a:r>
            <a:r>
              <a:rPr lang="nl-NL" sz="1800" b="1" dirty="0" smtClean="0">
                <a:solidFill>
                  <a:schemeClr val="tx1"/>
                </a:solidFill>
              </a:rPr>
              <a:t>: Jezus kondigt </a:t>
            </a:r>
            <a:r>
              <a:rPr lang="nl-NL" sz="1800" b="1" u="sng" dirty="0">
                <a:solidFill>
                  <a:schemeClr val="tx1"/>
                </a:solidFill>
              </a:rPr>
              <a:t>H</a:t>
            </a:r>
            <a:r>
              <a:rPr lang="nl-NL" sz="1800" b="1" u="sng" dirty="0" smtClean="0">
                <a:solidFill>
                  <a:schemeClr val="tx1"/>
                </a:solidFill>
              </a:rPr>
              <a:t>et </a:t>
            </a:r>
            <a:r>
              <a:rPr lang="nl-NL" sz="1800" b="1" u="sng" dirty="0">
                <a:solidFill>
                  <a:schemeClr val="tx1"/>
                </a:solidFill>
              </a:rPr>
              <a:t>J</a:t>
            </a:r>
            <a:r>
              <a:rPr lang="nl-NL" sz="1800" b="1" u="sng" dirty="0" smtClean="0">
                <a:solidFill>
                  <a:schemeClr val="tx1"/>
                </a:solidFill>
              </a:rPr>
              <a:t>ubeljaar</a:t>
            </a:r>
            <a:r>
              <a:rPr lang="nl-NL" sz="1800" b="1" dirty="0" smtClean="0">
                <a:solidFill>
                  <a:schemeClr val="tx1"/>
                </a:solidFill>
              </a:rPr>
              <a:t> aan, in Hem wordt dit werkelijkheid! Jes.61: 1-2 </a:t>
            </a:r>
            <a:r>
              <a:rPr lang="nl-NL" sz="1800" b="1" dirty="0" smtClean="0">
                <a:solidFill>
                  <a:schemeClr val="tx1"/>
                </a:solidFill>
                <a:sym typeface="Wingdings" panose="05000000000000000000" pitchFamily="2" charset="2"/>
              </a:rPr>
              <a:t> </a:t>
            </a:r>
            <a:r>
              <a:rPr lang="nl-NL" sz="1800" b="1" dirty="0" smtClean="0">
                <a:solidFill>
                  <a:srgbClr val="FF0000"/>
                </a:solidFill>
              </a:rPr>
              <a:t>Vraag: waarom stopt Jezus midden in de zin?</a:t>
            </a:r>
          </a:p>
          <a:p>
            <a:pPr algn="l"/>
            <a:r>
              <a:rPr lang="nl-NL" sz="1800" b="1" dirty="0" smtClean="0">
                <a:solidFill>
                  <a:schemeClr val="tx1"/>
                </a:solidFill>
              </a:rPr>
              <a:t>Het </a:t>
            </a:r>
            <a:r>
              <a:rPr lang="nl-NL" sz="1800" b="1" u="sng" dirty="0" smtClean="0">
                <a:solidFill>
                  <a:schemeClr val="tx1"/>
                </a:solidFill>
              </a:rPr>
              <a:t>aangename jaar des Heren </a:t>
            </a:r>
            <a:r>
              <a:rPr lang="nl-NL" sz="1800" b="1" dirty="0" smtClean="0">
                <a:solidFill>
                  <a:schemeClr val="tx1"/>
                </a:solidFill>
              </a:rPr>
              <a:t>= elk 7</a:t>
            </a:r>
            <a:r>
              <a:rPr lang="nl-NL" sz="1800" b="1" baseline="30000" dirty="0" smtClean="0">
                <a:solidFill>
                  <a:schemeClr val="tx1"/>
                </a:solidFill>
              </a:rPr>
              <a:t>e</a:t>
            </a:r>
            <a:r>
              <a:rPr lang="nl-NL" sz="1800" b="1" dirty="0">
                <a:solidFill>
                  <a:schemeClr val="tx1"/>
                </a:solidFill>
              </a:rPr>
              <a:t> </a:t>
            </a:r>
            <a:r>
              <a:rPr lang="nl-NL" sz="1800" b="1" dirty="0" smtClean="0">
                <a:solidFill>
                  <a:schemeClr val="tx1"/>
                </a:solidFill>
              </a:rPr>
              <a:t>jaar = Sabbats-, elk 50</a:t>
            </a:r>
            <a:r>
              <a:rPr lang="nl-NL" sz="1800" b="1" baseline="30000" dirty="0" smtClean="0">
                <a:solidFill>
                  <a:schemeClr val="tx1"/>
                </a:solidFill>
              </a:rPr>
              <a:t>e</a:t>
            </a:r>
            <a:r>
              <a:rPr lang="nl-NL" sz="1800" b="1" dirty="0" smtClean="0">
                <a:solidFill>
                  <a:schemeClr val="tx1"/>
                </a:solidFill>
              </a:rPr>
              <a:t> = Jubeljaar: Lev.25</a:t>
            </a:r>
          </a:p>
          <a:p>
            <a:pPr algn="l"/>
            <a:r>
              <a:rPr lang="nl-NL" sz="1400" b="1" dirty="0">
                <a:hlinkClick r:id="rId2"/>
              </a:rPr>
              <a:t>http://</a:t>
            </a:r>
            <a:r>
              <a:rPr lang="nl-NL" sz="1400" b="1" dirty="0" smtClean="0">
                <a:hlinkClick r:id="rId2"/>
              </a:rPr>
              <a:t>www.christipedia.nl/Artikelen/J/Jubeljaar</a:t>
            </a:r>
            <a:r>
              <a:rPr lang="nl-NL" sz="1400" b="1" dirty="0" smtClean="0"/>
              <a:t>  </a:t>
            </a:r>
            <a:r>
              <a:rPr lang="nl-NL" sz="1400" b="1" dirty="0"/>
              <a:t> </a:t>
            </a:r>
            <a:r>
              <a:rPr lang="nl-NL" sz="1400" b="1" dirty="0" smtClean="0"/>
              <a:t> </a:t>
            </a:r>
          </a:p>
          <a:p>
            <a:pPr algn="l"/>
            <a:r>
              <a:rPr lang="nl-NL" sz="1400" b="1" dirty="0" smtClean="0">
                <a:hlinkClick r:id="rId3"/>
              </a:rPr>
              <a:t>https</a:t>
            </a:r>
            <a:r>
              <a:rPr lang="nl-NL" sz="1400" b="1" dirty="0">
                <a:hlinkClick r:id="rId3"/>
              </a:rPr>
              <a:t>://christenenvoorisrael.nl/2017/11/israel-jubeljaar-en-komst-messias</a:t>
            </a:r>
            <a:r>
              <a:rPr lang="nl-NL" sz="1400" b="1" dirty="0" smtClean="0">
                <a:hlinkClick r:id="rId3"/>
              </a:rPr>
              <a:t>/</a:t>
            </a:r>
            <a:r>
              <a:rPr lang="nl-NL" sz="1400" b="1" dirty="0" smtClean="0"/>
              <a:t>  </a:t>
            </a:r>
            <a:r>
              <a:rPr lang="nl-NL" sz="1400" b="1" dirty="0" smtClean="0">
                <a:solidFill>
                  <a:srgbClr val="FF0000"/>
                </a:solidFill>
              </a:rPr>
              <a:t>2017 en Trump?</a:t>
            </a:r>
          </a:p>
          <a:p>
            <a:pPr algn="l"/>
            <a:r>
              <a:rPr lang="nl-NL" sz="1400" b="1" dirty="0">
                <a:hlinkClick r:id="rId4"/>
              </a:rPr>
              <a:t>https://</a:t>
            </a:r>
            <a:r>
              <a:rPr lang="nl-NL" sz="1400" b="1" dirty="0" smtClean="0">
                <a:hlinkClick r:id="rId4"/>
              </a:rPr>
              <a:t>www.amen.nl/artikel/335/het-50e-jaar-een-jubeljaar-voor-de-here</a:t>
            </a:r>
            <a:endParaRPr lang="nl-NL" sz="1400" b="1" dirty="0" smtClean="0"/>
          </a:p>
          <a:p>
            <a:pPr algn="l"/>
            <a:r>
              <a:rPr lang="nl-NL" sz="1400" b="1" dirty="0">
                <a:hlinkClick r:id="rId5"/>
              </a:rPr>
              <a:t>https://www.zoeklicht.nl/artikelen/wake+up+3++jubeljaren+op+gods+kalender_4593</a:t>
            </a:r>
            <a:endParaRPr lang="nl-NL" sz="1400" b="1" dirty="0" smtClean="0">
              <a:solidFill>
                <a:schemeClr val="tx1"/>
              </a:solidFill>
            </a:endParaRPr>
          </a:p>
          <a:p>
            <a:pPr algn="l"/>
            <a:r>
              <a:rPr lang="nl-NL" sz="1800" b="1" dirty="0" smtClean="0">
                <a:solidFill>
                  <a:schemeClr val="tx1"/>
                </a:solidFill>
              </a:rPr>
              <a:t>Het jaar van rust voor het land, van vergeving, kwijtschelding van schuld, teruggave van erfenis, vrijlating, etc. (zie ook Ex.21 rechten v.d. slaaf)</a:t>
            </a:r>
          </a:p>
          <a:p>
            <a:pPr algn="l"/>
            <a:r>
              <a:rPr lang="nl-NL" sz="1800" b="1" dirty="0" smtClean="0">
                <a:solidFill>
                  <a:schemeClr val="tx1"/>
                </a:solidFill>
              </a:rPr>
              <a:t>Begon op de 10</a:t>
            </a:r>
            <a:r>
              <a:rPr lang="nl-NL" sz="1800" b="1" baseline="30000" dirty="0" smtClean="0">
                <a:solidFill>
                  <a:schemeClr val="tx1"/>
                </a:solidFill>
              </a:rPr>
              <a:t>e</a:t>
            </a:r>
            <a:r>
              <a:rPr lang="nl-NL" sz="1800" b="1" dirty="0" smtClean="0">
                <a:solidFill>
                  <a:schemeClr val="tx1"/>
                </a:solidFill>
              </a:rPr>
              <a:t> v.d.7</a:t>
            </a:r>
            <a:r>
              <a:rPr lang="nl-NL" sz="1800" b="1" baseline="30000" dirty="0" smtClean="0">
                <a:solidFill>
                  <a:schemeClr val="tx1"/>
                </a:solidFill>
              </a:rPr>
              <a:t>e</a:t>
            </a:r>
            <a:r>
              <a:rPr lang="nl-NL" sz="1800" b="1" dirty="0" smtClean="0">
                <a:solidFill>
                  <a:schemeClr val="tx1"/>
                </a:solidFill>
              </a:rPr>
              <a:t> maand = op Grote Verzoendag! Lev.25: 9</a:t>
            </a:r>
          </a:p>
          <a:p>
            <a:pPr algn="l"/>
            <a:r>
              <a:rPr lang="nl-NL" sz="1800" b="1" dirty="0">
                <a:solidFill>
                  <a:srgbClr val="FF0000"/>
                </a:solidFill>
              </a:rPr>
              <a:t>Vraag:     Jezus preekt </a:t>
            </a:r>
            <a:r>
              <a:rPr lang="nl-NL" sz="1800" b="1" dirty="0" err="1">
                <a:solidFill>
                  <a:srgbClr val="FF0000"/>
                </a:solidFill>
              </a:rPr>
              <a:t>ZichZelf</a:t>
            </a:r>
            <a:r>
              <a:rPr lang="nl-NL" sz="1800" b="1" dirty="0">
                <a:solidFill>
                  <a:srgbClr val="FF0000"/>
                </a:solidFill>
              </a:rPr>
              <a:t> de synagoge uit….  Waardoor</a:t>
            </a:r>
            <a:r>
              <a:rPr lang="nl-NL" sz="1800" b="1" dirty="0" smtClean="0">
                <a:solidFill>
                  <a:srgbClr val="FF0000"/>
                </a:solidFill>
              </a:rPr>
              <a:t>?      </a:t>
            </a:r>
            <a:r>
              <a:rPr lang="nl-NL" sz="1800" b="1" dirty="0" smtClean="0">
                <a:solidFill>
                  <a:srgbClr val="FF0000"/>
                </a:solidFill>
                <a:sym typeface="Wingdings" panose="05000000000000000000" pitchFamily="2" charset="2"/>
              </a:rPr>
              <a:t> vs.23-27</a:t>
            </a:r>
            <a:endParaRPr lang="nl-NL" sz="1800" b="1" dirty="0" smtClean="0">
              <a:solidFill>
                <a:schemeClr val="tx1"/>
              </a:solidFill>
            </a:endParaRPr>
          </a:p>
          <a:p>
            <a:pPr algn="l"/>
            <a:r>
              <a:rPr lang="nl-NL" sz="1800" b="1" u="sng" dirty="0" smtClean="0">
                <a:solidFill>
                  <a:schemeClr val="tx1"/>
                </a:solidFill>
              </a:rPr>
              <a:t>- In de synagoge te Nazareth, (</a:t>
            </a:r>
            <a:r>
              <a:rPr lang="nl-NL" sz="1800" b="1" u="sng" dirty="0" err="1" smtClean="0">
                <a:solidFill>
                  <a:schemeClr val="tx1"/>
                </a:solidFill>
              </a:rPr>
              <a:t>Kafarnaüm</a:t>
            </a:r>
            <a:r>
              <a:rPr lang="nl-NL" sz="1800" b="1" dirty="0" smtClean="0">
                <a:solidFill>
                  <a:schemeClr val="tx1"/>
                </a:solidFill>
              </a:rPr>
              <a:t> = ruïne), </a:t>
            </a:r>
            <a:r>
              <a:rPr lang="nl-NL" sz="1800" b="1" dirty="0" smtClean="0">
                <a:solidFill>
                  <a:srgbClr val="FF0000"/>
                </a:solidFill>
              </a:rPr>
              <a:t>Luc.4</a:t>
            </a:r>
            <a:r>
              <a:rPr lang="nl-NL" sz="1800" b="1" dirty="0">
                <a:solidFill>
                  <a:srgbClr val="FF0000"/>
                </a:solidFill>
              </a:rPr>
              <a:t>: </a:t>
            </a:r>
            <a:r>
              <a:rPr lang="nl-NL" sz="1800" b="1" dirty="0" smtClean="0">
                <a:solidFill>
                  <a:srgbClr val="FF0000"/>
                </a:solidFill>
              </a:rPr>
              <a:t>14-15</a:t>
            </a:r>
            <a:r>
              <a:rPr lang="nl-NL" sz="1800" b="1" dirty="0">
                <a:solidFill>
                  <a:srgbClr val="FF0000"/>
                </a:solidFill>
              </a:rPr>
              <a:t>, </a:t>
            </a:r>
            <a:r>
              <a:rPr lang="nl-NL" sz="1800" b="1" i="1" u="sng" dirty="0" smtClean="0">
                <a:solidFill>
                  <a:srgbClr val="FF0000"/>
                </a:solidFill>
              </a:rPr>
              <a:t>29</a:t>
            </a:r>
            <a:r>
              <a:rPr lang="nl-NL" sz="1800" b="1" dirty="0" smtClean="0">
                <a:solidFill>
                  <a:srgbClr val="FF0000"/>
                </a:solidFill>
              </a:rPr>
              <a:t>, </a:t>
            </a:r>
            <a:r>
              <a:rPr lang="nl-NL" sz="1800" b="1" dirty="0">
                <a:solidFill>
                  <a:srgbClr val="FF0000"/>
                </a:solidFill>
              </a:rPr>
              <a:t>32, </a:t>
            </a:r>
            <a:r>
              <a:rPr lang="nl-NL" sz="1800" b="1" dirty="0" smtClean="0">
                <a:solidFill>
                  <a:srgbClr val="FF0000"/>
                </a:solidFill>
              </a:rPr>
              <a:t>36-37</a:t>
            </a:r>
          </a:p>
          <a:p>
            <a:pPr algn="l"/>
            <a:r>
              <a:rPr lang="nl-NL" sz="1800" b="1" dirty="0" smtClean="0">
                <a:solidFill>
                  <a:schemeClr val="tx1"/>
                </a:solidFill>
              </a:rPr>
              <a:t>Goed nieuws voor de verlorenen: confrontatie met boze geesten, verlamden, melaatsen, tollenaars: de omgekeerde wereld, de hulpbehoevenden krijgen de aandacht, </a:t>
            </a:r>
            <a:r>
              <a:rPr lang="nl-NL" sz="1800" b="1" dirty="0" err="1" smtClean="0">
                <a:solidFill>
                  <a:schemeClr val="tx1"/>
                </a:solidFill>
              </a:rPr>
              <a:t>ipv</a:t>
            </a:r>
            <a:r>
              <a:rPr lang="nl-NL" sz="1800" b="1" dirty="0" smtClean="0">
                <a:solidFill>
                  <a:schemeClr val="tx1"/>
                </a:solidFill>
              </a:rPr>
              <a:t>. de ‘</a:t>
            </a:r>
            <a:r>
              <a:rPr lang="nl-NL" sz="1800" b="1" dirty="0" err="1" smtClean="0">
                <a:solidFill>
                  <a:schemeClr val="tx1"/>
                </a:solidFill>
              </a:rPr>
              <a:t>zelfredzamers</a:t>
            </a:r>
            <a:r>
              <a:rPr lang="nl-NL" sz="1800" b="1" dirty="0" smtClean="0">
                <a:solidFill>
                  <a:schemeClr val="tx1"/>
                </a:solidFill>
              </a:rPr>
              <a:t>, de “gamma gelovigen” vs.40</a:t>
            </a:r>
          </a:p>
          <a:p>
            <a:pPr algn="l"/>
            <a:r>
              <a:rPr lang="nl-NL" sz="1800" b="1" dirty="0">
                <a:solidFill>
                  <a:srgbClr val="FF0000"/>
                </a:solidFill>
              </a:rPr>
              <a:t>Luc.4: 42 Jezus’ gebedsleven, Verg.Luc.5: 16, 6: 12 onderwijs over gebed en Joh.17 </a:t>
            </a:r>
          </a:p>
          <a:p>
            <a:pPr algn="l"/>
            <a:r>
              <a:rPr lang="nl-NL" sz="1800" b="1" dirty="0" smtClean="0">
                <a:solidFill>
                  <a:srgbClr val="FF0000"/>
                </a:solidFill>
              </a:rPr>
              <a:t>Luc.4: 43 </a:t>
            </a:r>
            <a:r>
              <a:rPr lang="nl-NL" sz="1800" b="1" u="sng" dirty="0" smtClean="0">
                <a:solidFill>
                  <a:srgbClr val="FF0000"/>
                </a:solidFill>
              </a:rPr>
              <a:t>Evangelie van het Koninkrijk </a:t>
            </a:r>
            <a:r>
              <a:rPr lang="nl-NL" sz="1800" b="1" dirty="0" smtClean="0">
                <a:solidFill>
                  <a:srgbClr val="FF0000"/>
                </a:solidFill>
              </a:rPr>
              <a:t>naar Dan.2: 44, 7: 14, 27, Openb.11: 15</a:t>
            </a:r>
          </a:p>
          <a:p>
            <a:pPr algn="l"/>
            <a:r>
              <a:rPr lang="nl-NL" sz="1800" b="1" dirty="0" smtClean="0">
                <a:solidFill>
                  <a:srgbClr val="FF0000"/>
                </a:solidFill>
              </a:rPr>
              <a:t>Vergelijk Luc.1: 31-33 …..en Hij zal Koning zijn tot in Eeuwigheid…..</a:t>
            </a:r>
          </a:p>
        </p:txBody>
      </p:sp>
      <p:pic>
        <p:nvPicPr>
          <p:cNvPr id="4" name="Picture 5" descr="dehoeksteen.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16632"/>
            <a:ext cx="3539470"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24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116632"/>
            <a:ext cx="4752528" cy="1323528"/>
          </a:xfrm>
        </p:spPr>
        <p:txBody>
          <a:bodyPr>
            <a:normAutofit/>
          </a:bodyPr>
          <a:lstStyle/>
          <a:p>
            <a:pPr algn="r"/>
            <a:r>
              <a:rPr lang="nl-NL" sz="3600" b="1" dirty="0" smtClean="0">
                <a:solidFill>
                  <a:srgbClr val="FF0000"/>
                </a:solidFill>
              </a:rPr>
              <a:t>Luc.4: 14 - 30   </a:t>
            </a:r>
            <a:br>
              <a:rPr lang="nl-NL" sz="3600" b="1" dirty="0" smtClean="0">
                <a:solidFill>
                  <a:srgbClr val="FF0000"/>
                </a:solidFill>
              </a:rPr>
            </a:br>
            <a:r>
              <a:rPr lang="nl-NL" sz="3600" b="1" dirty="0" smtClean="0">
                <a:solidFill>
                  <a:srgbClr val="FF0000"/>
                </a:solidFill>
              </a:rPr>
              <a:t>Jezus in Nazareth</a:t>
            </a:r>
            <a:endParaRPr lang="nl-NL" sz="3600" b="1" dirty="0">
              <a:solidFill>
                <a:srgbClr val="FF0000"/>
              </a:solidFill>
            </a:endParaRPr>
          </a:p>
        </p:txBody>
      </p:sp>
      <p:sp>
        <p:nvSpPr>
          <p:cNvPr id="3" name="Ondertitel 2"/>
          <p:cNvSpPr>
            <a:spLocks noGrp="1"/>
          </p:cNvSpPr>
          <p:nvPr>
            <p:ph type="subTitle" idx="1"/>
          </p:nvPr>
        </p:nvSpPr>
        <p:spPr>
          <a:xfrm>
            <a:off x="323528" y="1484784"/>
            <a:ext cx="8568952" cy="5040560"/>
          </a:xfrm>
        </p:spPr>
        <p:txBody>
          <a:bodyPr>
            <a:normAutofit/>
          </a:bodyPr>
          <a:lstStyle/>
          <a:p>
            <a:endParaRPr lang="nl-NL" dirty="0"/>
          </a:p>
        </p:txBody>
      </p:sp>
      <p:pic>
        <p:nvPicPr>
          <p:cNvPr id="4" name="Picture 5" descr="dehoekste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53947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34018"/>
            <a:ext cx="8712968" cy="50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34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2257</Words>
  <Application>Microsoft Office PowerPoint</Application>
  <PresentationFormat>Diavoorstelling (4:3)</PresentationFormat>
  <Paragraphs>231</Paragraphs>
  <Slides>19</Slides>
  <Notes>1</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Kantoorthema</vt:lpstr>
      <vt:lpstr>Het Lucas Evangelie</vt:lpstr>
      <vt:lpstr>Historische achtergrond van het NT     (Herhaling 13 jan.)</vt:lpstr>
      <vt:lpstr>                   Lucas’ opbouw lijkt de  volgorde van de route van Jezus door het land</vt:lpstr>
      <vt:lpstr>Historische achtergrond van het NT     (Herhaling 13 jan.)</vt:lpstr>
      <vt:lpstr>Luc.1:4-4:13 (samenvatting)</vt:lpstr>
      <vt:lpstr>De voornaamste locatie van Lucas 1-9: Galilea</vt:lpstr>
      <vt:lpstr>Luc.4: 14 - 44    Jezus in Galilea en Judea</vt:lpstr>
      <vt:lpstr>Luc.4: 14 – 44   Jezus  te Nazareth en Kafarnaüm</vt:lpstr>
      <vt:lpstr>Luc.4: 14 - 30    Jezus in Nazareth</vt:lpstr>
      <vt:lpstr>Luc.4: 31 - 41    Jezus in Kafarnaüm</vt:lpstr>
      <vt:lpstr>Luc.5: 1 - 6: 49     Jezus kiest Zijn discipelen</vt:lpstr>
      <vt:lpstr>Luc.6: 17 - 49     Jezus’ Onderwijs</vt:lpstr>
      <vt:lpstr>Luc.7: 1 - 8:3     Jezus in Kapèrnaum en Nain</vt:lpstr>
      <vt:lpstr>Luc.8: 4 - 56 Jezus in Galilea en Judea</vt:lpstr>
      <vt:lpstr>Luc.9:1-50 Jezus in Galilea en Judea</vt:lpstr>
      <vt:lpstr>Luc.4:14-9:50 samenvatting</vt:lpstr>
      <vt:lpstr>Luc.4:14-9:50 samenvatting</vt:lpstr>
      <vt:lpstr>Samenvatting Lucas 1-9</vt:lpstr>
      <vt:lpstr>Wordt vervolgd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Johan1954</dc:creator>
  <cp:lastModifiedBy>Johan1954</cp:lastModifiedBy>
  <cp:revision>91</cp:revision>
  <dcterms:created xsi:type="dcterms:W3CDTF">2020-01-07T17:28:23Z</dcterms:created>
  <dcterms:modified xsi:type="dcterms:W3CDTF">2020-02-03T21:06:43Z</dcterms:modified>
</cp:coreProperties>
</file>