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2" r:id="rId3"/>
    <p:sldId id="285" r:id="rId4"/>
    <p:sldId id="286" r:id="rId5"/>
    <p:sldId id="273" r:id="rId6"/>
    <p:sldId id="275" r:id="rId7"/>
    <p:sldId id="287" r:id="rId8"/>
    <p:sldId id="274" r:id="rId9"/>
    <p:sldId id="288" r:id="rId10"/>
    <p:sldId id="257" r:id="rId11"/>
    <p:sldId id="289" r:id="rId12"/>
    <p:sldId id="277" r:id="rId13"/>
    <p:sldId id="279" r:id="rId14"/>
    <p:sldId id="280" r:id="rId15"/>
    <p:sldId id="281" r:id="rId16"/>
    <p:sldId id="282" r:id="rId17"/>
    <p:sldId id="296" r:id="rId1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404"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FF0F78-1DDC-4B41-92B8-73C78D8BE8D9}" type="datetimeFigureOut">
              <a:rPr lang="nl-NL" smtClean="0"/>
              <a:t>11-1-2020</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154393-C30E-4DEF-A4EE-0B44F93F757A}" type="slidenum">
              <a:rPr lang="nl-NL" smtClean="0"/>
              <a:t>‹nr.›</a:t>
            </a:fld>
            <a:endParaRPr lang="nl-NL"/>
          </a:p>
        </p:txBody>
      </p:sp>
    </p:spTree>
    <p:extLst>
      <p:ext uri="{BB962C8B-B14F-4D97-AF65-F5344CB8AC3E}">
        <p14:creationId xmlns:p14="http://schemas.microsoft.com/office/powerpoint/2010/main" val="1544150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200" dirty="0">
                <a:solidFill>
                  <a:schemeClr val="bg2"/>
                </a:solidFill>
              </a:rPr>
              <a:t>24:19	Jezus uit </a:t>
            </a:r>
            <a:r>
              <a:rPr lang="nl-NL" sz="1200" dirty="0" err="1">
                <a:solidFill>
                  <a:schemeClr val="bg2"/>
                </a:solidFill>
              </a:rPr>
              <a:t>Nazaret</a:t>
            </a:r>
            <a:r>
              <a:rPr lang="nl-NL" sz="1200" dirty="0">
                <a:solidFill>
                  <a:schemeClr val="bg2"/>
                </a:solidFill>
              </a:rPr>
              <a:t>, een machtig profeet in woord en daad in de ogen van God en van het hele volk</a:t>
            </a:r>
          </a:p>
          <a:p>
            <a:endParaRPr lang="nl-NL" dirty="0"/>
          </a:p>
          <a:p>
            <a:r>
              <a:rPr lang="nl-NL" dirty="0"/>
              <a:t>Samenvatting in Handelingen 1:1-2</a:t>
            </a:r>
          </a:p>
          <a:p>
            <a:r>
              <a:rPr lang="nl-NL" dirty="0"/>
              <a:t>1 In mijn eerste boek, </a:t>
            </a:r>
            <a:r>
              <a:rPr lang="nl-NL" dirty="0" err="1"/>
              <a:t>Theofilus</a:t>
            </a:r>
            <a:r>
              <a:rPr lang="nl-NL" dirty="0"/>
              <a:t>, heb ik de daden en het onderricht van Jezus beschreven, </a:t>
            </a:r>
          </a:p>
          <a:p>
            <a:r>
              <a:rPr lang="nl-NL" dirty="0"/>
              <a:t>2 vanaf het begin tot aan de dag waarop hij in de hemel werd opgenomen, nadat hij de apostelen die hij door de heilige Geest had uitgekozen, had gezegd wat hun opdracht was. </a:t>
            </a:r>
          </a:p>
          <a:p>
            <a:endParaRPr lang="nl-NL" dirty="0"/>
          </a:p>
          <a:p>
            <a:r>
              <a:rPr lang="nl-NL" dirty="0"/>
              <a:t>Lukas heeft oog</a:t>
            </a:r>
            <a:r>
              <a:rPr lang="nl-NL" baseline="0" dirty="0"/>
              <a:t> voor de ‘</a:t>
            </a:r>
            <a:r>
              <a:rPr lang="nl-NL" baseline="0" dirty="0" err="1"/>
              <a:t>nederigen</a:t>
            </a:r>
            <a:r>
              <a:rPr lang="nl-NL" baseline="0" dirty="0"/>
              <a:t>’ vrouwen, kinderen, arme mensen, outcasts, zoals Samaritanen.</a:t>
            </a:r>
            <a:endParaRPr lang="nl-NL" dirty="0"/>
          </a:p>
          <a:p>
            <a:r>
              <a:rPr lang="nl-NL" dirty="0"/>
              <a:t>In Lukas/Handelingen zien we Gods doel om</a:t>
            </a:r>
            <a:r>
              <a:rPr lang="nl-NL" baseline="0" dirty="0"/>
              <a:t> redding te brengen in alle volheid voor allen. Het evangelie anticipeert hier al op, Jezus is constant muren aan het afbreken tussen rassen, mannen en vrouwen, arme en rijk, rechtvaardige en zondaar. In Handelingen wordt dat verder getoond. </a:t>
            </a:r>
          </a:p>
          <a:p>
            <a:endParaRPr lang="nl-NL" baseline="0" dirty="0"/>
          </a:p>
          <a:p>
            <a:r>
              <a:rPr lang="nl-NL" baseline="0" dirty="0"/>
              <a:t>rede aan de leerlingen:6:20-23 – zaligsprekingen</a:t>
            </a:r>
          </a:p>
          <a:p>
            <a:r>
              <a:rPr lang="nl-NL" baseline="0" dirty="0"/>
              <a:t>6:20-37 – deels vergelijkbaar met de </a:t>
            </a:r>
            <a:r>
              <a:rPr lang="nl-NL" baseline="0" dirty="0" err="1"/>
              <a:t>bergrede</a:t>
            </a:r>
            <a:r>
              <a:rPr lang="nl-NL" baseline="0" dirty="0"/>
              <a:t>, maar hier in de vlakte (</a:t>
            </a:r>
            <a:r>
              <a:rPr lang="nl-NL" baseline="0" dirty="0" err="1"/>
              <a:t>vs</a:t>
            </a:r>
            <a:r>
              <a:rPr lang="nl-NL" baseline="0" dirty="0"/>
              <a:t> 17).</a:t>
            </a:r>
            <a:endParaRPr lang="nl-NL" dirty="0"/>
          </a:p>
        </p:txBody>
      </p:sp>
      <p:sp>
        <p:nvSpPr>
          <p:cNvPr id="4" name="Slide Number Placeholder 3"/>
          <p:cNvSpPr>
            <a:spLocks noGrp="1"/>
          </p:cNvSpPr>
          <p:nvPr>
            <p:ph type="sldNum" sz="quarter" idx="10"/>
          </p:nvPr>
        </p:nvSpPr>
        <p:spPr/>
        <p:txBody>
          <a:bodyPr/>
          <a:lstStyle/>
          <a:p>
            <a:fld id="{01EF98A8-A733-7D4E-A356-30667558194A}" type="slidenum">
              <a:rPr lang="nl-NL" smtClean="0"/>
              <a:t>9</a:t>
            </a:fld>
            <a:endParaRPr lang="nl-NL"/>
          </a:p>
        </p:txBody>
      </p:sp>
    </p:spTree>
    <p:extLst>
      <p:ext uri="{BB962C8B-B14F-4D97-AF65-F5344CB8AC3E}">
        <p14:creationId xmlns:p14="http://schemas.microsoft.com/office/powerpoint/2010/main" val="3454923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64B8AC10-A89F-45E0-BAD5-F79BCC419768}" type="datetimeFigureOut">
              <a:rPr lang="nl-NL" smtClean="0"/>
              <a:t>11-1-2020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521EC07-3F97-45E9-9707-21D39A3FB832}" type="slidenum">
              <a:rPr lang="nl-NL" smtClean="0"/>
              <a:t>‹nr.›</a:t>
            </a:fld>
            <a:endParaRPr lang="nl-NL"/>
          </a:p>
        </p:txBody>
      </p:sp>
    </p:spTree>
    <p:extLst>
      <p:ext uri="{BB962C8B-B14F-4D97-AF65-F5344CB8AC3E}">
        <p14:creationId xmlns:p14="http://schemas.microsoft.com/office/powerpoint/2010/main" val="3135555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4B8AC10-A89F-45E0-BAD5-F79BCC419768}" type="datetimeFigureOut">
              <a:rPr lang="nl-NL" smtClean="0"/>
              <a:t>11-1-2020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521EC07-3F97-45E9-9707-21D39A3FB832}" type="slidenum">
              <a:rPr lang="nl-NL" smtClean="0"/>
              <a:t>‹nr.›</a:t>
            </a:fld>
            <a:endParaRPr lang="nl-NL"/>
          </a:p>
        </p:txBody>
      </p:sp>
    </p:spTree>
    <p:extLst>
      <p:ext uri="{BB962C8B-B14F-4D97-AF65-F5344CB8AC3E}">
        <p14:creationId xmlns:p14="http://schemas.microsoft.com/office/powerpoint/2010/main" val="1799363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4B8AC10-A89F-45E0-BAD5-F79BCC419768}" type="datetimeFigureOut">
              <a:rPr lang="nl-NL" smtClean="0"/>
              <a:t>11-1-2020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521EC07-3F97-45E9-9707-21D39A3FB832}" type="slidenum">
              <a:rPr lang="nl-NL" smtClean="0"/>
              <a:t>‹nr.›</a:t>
            </a:fld>
            <a:endParaRPr lang="nl-NL"/>
          </a:p>
        </p:txBody>
      </p:sp>
    </p:spTree>
    <p:extLst>
      <p:ext uri="{BB962C8B-B14F-4D97-AF65-F5344CB8AC3E}">
        <p14:creationId xmlns:p14="http://schemas.microsoft.com/office/powerpoint/2010/main" val="184168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Leeg">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2123728" y="6356350"/>
            <a:ext cx="4896544" cy="365125"/>
          </a:xfrm>
          <a:prstGeom prst="rect">
            <a:avLst/>
          </a:prstGeom>
        </p:spPr>
        <p:txBody>
          <a:bodyPr/>
          <a:lstStyle/>
          <a:p>
            <a:r>
              <a:rPr lang="nl-NL"/>
              <a:t>Nieuwe Testament | Les 1 | Inleiding &amp; Lucas 1-9 | September 2019</a:t>
            </a:r>
            <a:endParaRPr lang="en-US"/>
          </a:p>
        </p:txBody>
      </p:sp>
      <p:sp>
        <p:nvSpPr>
          <p:cNvPr id="4" name="Slide Number Placeholder 3"/>
          <p:cNvSpPr>
            <a:spLocks noGrp="1"/>
          </p:cNvSpPr>
          <p:nvPr>
            <p:ph type="sldNum" sz="quarter" idx="12"/>
          </p:nvPr>
        </p:nvSpPr>
        <p:spPr/>
        <p:txBody>
          <a:bodyPr/>
          <a:lstStyle/>
          <a:p>
            <a:fld id="{4D62175F-14A9-4604-911C-C3AA1E9CF494}" type="slidenum">
              <a:rPr lang="en-US" smtClean="0"/>
              <a:t>‹nr.›</a:t>
            </a:fld>
            <a:endParaRPr lang="en-US"/>
          </a:p>
        </p:txBody>
      </p:sp>
      <p:sp>
        <p:nvSpPr>
          <p:cNvPr id="5" name="Title 4"/>
          <p:cNvSpPr>
            <a:spLocks noGrp="1"/>
          </p:cNvSpPr>
          <p:nvPr>
            <p:ph type="title"/>
          </p:nvPr>
        </p:nvSpPr>
        <p:spPr/>
        <p:txBody>
          <a:bodyPr/>
          <a:lstStyle/>
          <a:p>
            <a:r>
              <a:rPr lang="nl-NL"/>
              <a:t>Klik om stijl te bewerken</a:t>
            </a:r>
            <a:endParaRPr lang="en-US"/>
          </a:p>
        </p:txBody>
      </p:sp>
    </p:spTree>
    <p:extLst>
      <p:ext uri="{BB962C8B-B14F-4D97-AF65-F5344CB8AC3E}">
        <p14:creationId xmlns:p14="http://schemas.microsoft.com/office/powerpoint/2010/main" val="3349405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tandaard">
    <p:spTree>
      <p:nvGrpSpPr>
        <p:cNvPr id="1" name=""/>
        <p:cNvGrpSpPr/>
        <p:nvPr/>
      </p:nvGrpSpPr>
      <p:grpSpPr>
        <a:xfrm>
          <a:off x="0" y="0"/>
          <a:ext cx="0" cy="0"/>
          <a:chOff x="0" y="0"/>
          <a:chExt cx="0" cy="0"/>
        </a:xfrm>
      </p:grpSpPr>
      <p:sp>
        <p:nvSpPr>
          <p:cNvPr id="7" name="Title 6"/>
          <p:cNvSpPr>
            <a:spLocks noGrp="1"/>
          </p:cNvSpPr>
          <p:nvPr>
            <p:ph type="title"/>
          </p:nvPr>
        </p:nvSpPr>
        <p:spPr>
          <a:xfrm>
            <a:off x="432000" y="188640"/>
            <a:ext cx="8280000" cy="720000"/>
          </a:xfrm>
        </p:spPr>
        <p:txBody>
          <a:bodyPr/>
          <a:lstStyle/>
          <a:p>
            <a:r>
              <a:rPr lang="nl-NL" dirty="0"/>
              <a:t>Klik om stijl te bewerken</a:t>
            </a:r>
            <a:endParaRPr lang="en-US" dirty="0"/>
          </a:p>
        </p:txBody>
      </p:sp>
      <p:sp>
        <p:nvSpPr>
          <p:cNvPr id="14" name="Tijdelijke aanduiding voor dianummer 5">
            <a:extLst>
              <a:ext uri="{FF2B5EF4-FFF2-40B4-BE49-F238E27FC236}">
                <a16:creationId xmlns="" xmlns:a16="http://schemas.microsoft.com/office/drawing/2014/main" id="{ECF18562-3A57-4B0D-872F-B169C54C018F}"/>
              </a:ext>
            </a:extLst>
          </p:cNvPr>
          <p:cNvSpPr>
            <a:spLocks noGrp="1"/>
          </p:cNvSpPr>
          <p:nvPr>
            <p:ph type="sldNum" sz="quarter" idx="4"/>
          </p:nvPr>
        </p:nvSpPr>
        <p:spPr>
          <a:xfrm>
            <a:off x="8352480" y="6300000"/>
            <a:ext cx="360000" cy="360000"/>
          </a:xfrm>
          <a:prstGeom prst="rect">
            <a:avLst/>
          </a:prstGeom>
          <a:solidFill>
            <a:schemeClr val="accent2"/>
          </a:solidFill>
        </p:spPr>
        <p:txBody>
          <a:bodyPr vert="horz" lIns="91440" tIns="45720" rIns="91440" bIns="45720" rtlCol="0" anchor="ctr"/>
          <a:lstStyle>
            <a:lvl1pPr algn="ctr" fontAlgn="auto">
              <a:spcBef>
                <a:spcPts val="0"/>
              </a:spcBef>
              <a:spcAft>
                <a:spcPts val="0"/>
              </a:spcAft>
              <a:defRPr sz="800">
                <a:solidFill>
                  <a:schemeClr val="bg1"/>
                </a:solidFill>
                <a:latin typeface="+mn-lt"/>
              </a:defRPr>
            </a:lvl1pPr>
          </a:lstStyle>
          <a:p>
            <a:pPr>
              <a:defRPr/>
            </a:pPr>
            <a:fld id="{6DA9E349-0BC9-4B4C-A4B5-200D409F0955}" type="slidenum">
              <a:rPr lang="nl-NL" smtClean="0"/>
              <a:pPr>
                <a:defRPr/>
              </a:pPr>
              <a:t>‹nr.›</a:t>
            </a:fld>
            <a:endParaRPr lang="nl-NL" dirty="0"/>
          </a:p>
        </p:txBody>
      </p:sp>
      <p:sp>
        <p:nvSpPr>
          <p:cNvPr id="15" name="Tijdelijke aanduiding voor voettekst 2">
            <a:extLst>
              <a:ext uri="{FF2B5EF4-FFF2-40B4-BE49-F238E27FC236}">
                <a16:creationId xmlns="" xmlns:a16="http://schemas.microsoft.com/office/drawing/2014/main" id="{5E8067F6-7D54-421C-AAD9-1E9E4115989C}"/>
              </a:ext>
            </a:extLst>
          </p:cNvPr>
          <p:cNvSpPr>
            <a:spLocks noGrp="1"/>
          </p:cNvSpPr>
          <p:nvPr>
            <p:ph type="ftr" sz="quarter" idx="3"/>
          </p:nvPr>
        </p:nvSpPr>
        <p:spPr>
          <a:xfrm>
            <a:off x="1912141" y="6300000"/>
            <a:ext cx="5319718" cy="360000"/>
          </a:xfrm>
          <a:prstGeom prst="rect">
            <a:avLst/>
          </a:prstGeom>
          <a:noFill/>
          <a:ln w="12700">
            <a:noFill/>
            <a:prstDash val="sysDot"/>
          </a:ln>
        </p:spPr>
        <p:txBody>
          <a:bodyPr vert="horz" lIns="91440" tIns="45720" rIns="91440" bIns="45720" rtlCol="0" anchor="ctr"/>
          <a:lstStyle>
            <a:lvl1pPr algn="ctr">
              <a:defRPr sz="1200">
                <a:solidFill>
                  <a:schemeClr val="tx1">
                    <a:tint val="75000"/>
                  </a:schemeClr>
                </a:solidFill>
                <a:latin typeface="+mj-lt"/>
              </a:defRPr>
            </a:lvl1pPr>
          </a:lstStyle>
          <a:p>
            <a:r>
              <a:rPr lang="nl-NL"/>
              <a:t>Nieuwe Testament | Les 1 | Inleiding &amp; Lucas 1-9 | September 2019</a:t>
            </a:r>
            <a:endParaRPr lang="nl-NL" dirty="0"/>
          </a:p>
        </p:txBody>
      </p:sp>
      <p:sp>
        <p:nvSpPr>
          <p:cNvPr id="4" name="Tijdelijke aanduiding voor inhoud 3">
            <a:extLst>
              <a:ext uri="{FF2B5EF4-FFF2-40B4-BE49-F238E27FC236}">
                <a16:creationId xmlns="" xmlns:a16="http://schemas.microsoft.com/office/drawing/2014/main" id="{6B798EC1-3D51-4CB3-9F00-B3876B5DA418}"/>
              </a:ext>
            </a:extLst>
          </p:cNvPr>
          <p:cNvSpPr>
            <a:spLocks noGrp="1"/>
          </p:cNvSpPr>
          <p:nvPr>
            <p:ph sz="quarter" idx="10"/>
          </p:nvPr>
        </p:nvSpPr>
        <p:spPr>
          <a:xfrm>
            <a:off x="432000" y="1269280"/>
            <a:ext cx="8280000" cy="4680000"/>
          </a:xfrm>
        </p:spPr>
        <p:txBody>
          <a:bodyPr/>
          <a:lstStyle>
            <a:lvl2pPr>
              <a:defRPr sz="2200"/>
            </a:lvl2pPr>
            <a:lvl3pPr>
              <a:defRPr sz="2200"/>
            </a:lvl3pPr>
            <a:lvl4pPr>
              <a:defRPr sz="2200"/>
            </a:lvl4pPr>
            <a:lvl5pPr>
              <a:defRPr sz="2200"/>
            </a:lvl5p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535660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4B8AC10-A89F-45E0-BAD5-F79BCC419768}" type="datetimeFigureOut">
              <a:rPr lang="nl-NL" smtClean="0"/>
              <a:t>11-1-2020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521EC07-3F97-45E9-9707-21D39A3FB832}" type="slidenum">
              <a:rPr lang="nl-NL" smtClean="0"/>
              <a:t>‹nr.›</a:t>
            </a:fld>
            <a:endParaRPr lang="nl-NL"/>
          </a:p>
        </p:txBody>
      </p:sp>
    </p:spTree>
    <p:extLst>
      <p:ext uri="{BB962C8B-B14F-4D97-AF65-F5344CB8AC3E}">
        <p14:creationId xmlns:p14="http://schemas.microsoft.com/office/powerpoint/2010/main" val="818764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64B8AC10-A89F-45E0-BAD5-F79BCC419768}" type="datetimeFigureOut">
              <a:rPr lang="nl-NL" smtClean="0"/>
              <a:t>11-1-2020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521EC07-3F97-45E9-9707-21D39A3FB832}" type="slidenum">
              <a:rPr lang="nl-NL" smtClean="0"/>
              <a:t>‹nr.›</a:t>
            </a:fld>
            <a:endParaRPr lang="nl-NL"/>
          </a:p>
        </p:txBody>
      </p:sp>
    </p:spTree>
    <p:extLst>
      <p:ext uri="{BB962C8B-B14F-4D97-AF65-F5344CB8AC3E}">
        <p14:creationId xmlns:p14="http://schemas.microsoft.com/office/powerpoint/2010/main" val="678554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64B8AC10-A89F-45E0-BAD5-F79BCC419768}" type="datetimeFigureOut">
              <a:rPr lang="nl-NL" smtClean="0"/>
              <a:t>11-1-2020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521EC07-3F97-45E9-9707-21D39A3FB832}" type="slidenum">
              <a:rPr lang="nl-NL" smtClean="0"/>
              <a:t>‹nr.›</a:t>
            </a:fld>
            <a:endParaRPr lang="nl-NL"/>
          </a:p>
        </p:txBody>
      </p:sp>
    </p:spTree>
    <p:extLst>
      <p:ext uri="{BB962C8B-B14F-4D97-AF65-F5344CB8AC3E}">
        <p14:creationId xmlns:p14="http://schemas.microsoft.com/office/powerpoint/2010/main" val="3189530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64B8AC10-A89F-45E0-BAD5-F79BCC419768}" type="datetimeFigureOut">
              <a:rPr lang="nl-NL" smtClean="0"/>
              <a:t>11-1-2020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521EC07-3F97-45E9-9707-21D39A3FB832}" type="slidenum">
              <a:rPr lang="nl-NL" smtClean="0"/>
              <a:t>‹nr.›</a:t>
            </a:fld>
            <a:endParaRPr lang="nl-NL"/>
          </a:p>
        </p:txBody>
      </p:sp>
    </p:spTree>
    <p:extLst>
      <p:ext uri="{BB962C8B-B14F-4D97-AF65-F5344CB8AC3E}">
        <p14:creationId xmlns:p14="http://schemas.microsoft.com/office/powerpoint/2010/main" val="640712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64B8AC10-A89F-45E0-BAD5-F79BCC419768}" type="datetimeFigureOut">
              <a:rPr lang="nl-NL" smtClean="0"/>
              <a:t>11-1-2020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521EC07-3F97-45E9-9707-21D39A3FB832}" type="slidenum">
              <a:rPr lang="nl-NL" smtClean="0"/>
              <a:t>‹nr.›</a:t>
            </a:fld>
            <a:endParaRPr lang="nl-NL"/>
          </a:p>
        </p:txBody>
      </p:sp>
    </p:spTree>
    <p:extLst>
      <p:ext uri="{BB962C8B-B14F-4D97-AF65-F5344CB8AC3E}">
        <p14:creationId xmlns:p14="http://schemas.microsoft.com/office/powerpoint/2010/main" val="1879657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4B8AC10-A89F-45E0-BAD5-F79BCC419768}" type="datetimeFigureOut">
              <a:rPr lang="nl-NL" smtClean="0"/>
              <a:t>11-1-2020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521EC07-3F97-45E9-9707-21D39A3FB832}" type="slidenum">
              <a:rPr lang="nl-NL" smtClean="0"/>
              <a:t>‹nr.›</a:t>
            </a:fld>
            <a:endParaRPr lang="nl-NL"/>
          </a:p>
        </p:txBody>
      </p:sp>
    </p:spTree>
    <p:extLst>
      <p:ext uri="{BB962C8B-B14F-4D97-AF65-F5344CB8AC3E}">
        <p14:creationId xmlns:p14="http://schemas.microsoft.com/office/powerpoint/2010/main" val="272910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4B8AC10-A89F-45E0-BAD5-F79BCC419768}" type="datetimeFigureOut">
              <a:rPr lang="nl-NL" smtClean="0"/>
              <a:t>11-1-2020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521EC07-3F97-45E9-9707-21D39A3FB832}" type="slidenum">
              <a:rPr lang="nl-NL" smtClean="0"/>
              <a:t>‹nr.›</a:t>
            </a:fld>
            <a:endParaRPr lang="nl-NL"/>
          </a:p>
        </p:txBody>
      </p:sp>
    </p:spTree>
    <p:extLst>
      <p:ext uri="{BB962C8B-B14F-4D97-AF65-F5344CB8AC3E}">
        <p14:creationId xmlns:p14="http://schemas.microsoft.com/office/powerpoint/2010/main" val="3502820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4B8AC10-A89F-45E0-BAD5-F79BCC419768}" type="datetimeFigureOut">
              <a:rPr lang="nl-NL" smtClean="0"/>
              <a:t>11-1-2020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521EC07-3F97-45E9-9707-21D39A3FB832}" type="slidenum">
              <a:rPr lang="nl-NL" smtClean="0"/>
              <a:t>‹nr.›</a:t>
            </a:fld>
            <a:endParaRPr lang="nl-NL"/>
          </a:p>
        </p:txBody>
      </p:sp>
    </p:spTree>
    <p:extLst>
      <p:ext uri="{BB962C8B-B14F-4D97-AF65-F5344CB8AC3E}">
        <p14:creationId xmlns:p14="http://schemas.microsoft.com/office/powerpoint/2010/main" val="2500744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B8AC10-A89F-45E0-BAD5-F79BCC419768}" type="datetimeFigureOut">
              <a:rPr lang="nl-NL" smtClean="0"/>
              <a:t>11-1-2020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21EC07-3F97-45E9-9707-21D39A3FB832}" type="slidenum">
              <a:rPr lang="nl-NL" smtClean="0"/>
              <a:t>‹nr.›</a:t>
            </a:fld>
            <a:endParaRPr lang="nl-NL"/>
          </a:p>
        </p:txBody>
      </p:sp>
    </p:spTree>
    <p:extLst>
      <p:ext uri="{BB962C8B-B14F-4D97-AF65-F5344CB8AC3E}">
        <p14:creationId xmlns:p14="http://schemas.microsoft.com/office/powerpoint/2010/main" val="2104809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amen.nl/artikel/1423/de-bijzondere-relatie-tussen-lukas-en-paulus" TargetMode="External"/><Relationship Id="rId2" Type="http://schemas.openxmlformats.org/officeDocument/2006/relationships/hyperlink" Target="http://www.petervantriet.nl/article.php?articleID=381" TargetMode="Externa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christipedia.nl/Artikelen/J/Jezus_Christus/Profetieen_over_Jezus_Christus"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355976" y="260649"/>
            <a:ext cx="4392488" cy="936104"/>
          </a:xfrm>
        </p:spPr>
        <p:txBody>
          <a:bodyPr>
            <a:normAutofit/>
          </a:bodyPr>
          <a:lstStyle/>
          <a:p>
            <a:pPr algn="r"/>
            <a:r>
              <a:rPr lang="nl-NL" sz="3600" b="1" dirty="0" smtClean="0">
                <a:solidFill>
                  <a:srgbClr val="FF0000"/>
                </a:solidFill>
              </a:rPr>
              <a:t>Het Lucas Evangelie</a:t>
            </a:r>
            <a:endParaRPr lang="nl-NL" sz="3600" b="1" dirty="0">
              <a:solidFill>
                <a:srgbClr val="FF0000"/>
              </a:solidFill>
            </a:endParaRPr>
          </a:p>
        </p:txBody>
      </p:sp>
      <p:sp>
        <p:nvSpPr>
          <p:cNvPr id="3" name="Ondertitel 2"/>
          <p:cNvSpPr>
            <a:spLocks noGrp="1"/>
          </p:cNvSpPr>
          <p:nvPr>
            <p:ph type="subTitle" idx="1"/>
          </p:nvPr>
        </p:nvSpPr>
        <p:spPr>
          <a:xfrm>
            <a:off x="467544" y="1196752"/>
            <a:ext cx="8352928" cy="4968552"/>
          </a:xfrm>
        </p:spPr>
        <p:txBody>
          <a:bodyPr>
            <a:normAutofit/>
          </a:bodyPr>
          <a:lstStyle/>
          <a:p>
            <a:r>
              <a:rPr lang="nl-NL" b="1" dirty="0" smtClean="0">
                <a:solidFill>
                  <a:srgbClr val="FF0000"/>
                </a:solidFill>
              </a:rPr>
              <a:t>4 studie avonden op de maandagavonden over /  vanuit het Lucas Evangelie</a:t>
            </a:r>
          </a:p>
          <a:p>
            <a:r>
              <a:rPr lang="nl-NL" b="1" dirty="0" smtClean="0">
                <a:solidFill>
                  <a:srgbClr val="FF0000"/>
                </a:solidFill>
              </a:rPr>
              <a:t>Aanvang 20:00 uur, einde 22:00 uur</a:t>
            </a:r>
          </a:p>
          <a:p>
            <a:r>
              <a:rPr lang="nl-NL" b="1" dirty="0" smtClean="0">
                <a:solidFill>
                  <a:srgbClr val="FF0000"/>
                </a:solidFill>
              </a:rPr>
              <a:t>Zaal open om 19:30 uur</a:t>
            </a:r>
          </a:p>
          <a:p>
            <a:endParaRPr lang="nl-NL" sz="800" b="1" dirty="0" smtClean="0">
              <a:solidFill>
                <a:srgbClr val="FF0000"/>
              </a:solidFill>
            </a:endParaRPr>
          </a:p>
          <a:p>
            <a:pPr algn="l"/>
            <a:r>
              <a:rPr lang="nl-NL" b="1" dirty="0" smtClean="0">
                <a:solidFill>
                  <a:srgbClr val="FF0000"/>
                </a:solidFill>
              </a:rPr>
              <a:t>13 jan. 	Inleiding + Luc.1- 4: 13, </a:t>
            </a:r>
          </a:p>
          <a:p>
            <a:pPr algn="l"/>
            <a:r>
              <a:rPr lang="nl-NL" b="1" dirty="0" smtClean="0">
                <a:solidFill>
                  <a:srgbClr val="FF0000"/>
                </a:solidFill>
              </a:rPr>
              <a:t>3 febr. 	stukje herhaling + Luc.4: 14 – 9: 50, </a:t>
            </a:r>
          </a:p>
          <a:p>
            <a:pPr algn="l"/>
            <a:r>
              <a:rPr lang="nl-NL" b="1" dirty="0" smtClean="0">
                <a:solidFill>
                  <a:srgbClr val="FF0000"/>
                </a:solidFill>
              </a:rPr>
              <a:t>17 febr. 	stukje herhaling + Luc.</a:t>
            </a:r>
            <a:r>
              <a:rPr lang="nl-NL" b="1" dirty="0"/>
              <a:t> </a:t>
            </a:r>
            <a:r>
              <a:rPr lang="nl-NL" b="1" dirty="0">
                <a:solidFill>
                  <a:srgbClr val="FF0000"/>
                </a:solidFill>
              </a:rPr>
              <a:t>9: 51 – 19: </a:t>
            </a:r>
            <a:r>
              <a:rPr lang="nl-NL" b="1" dirty="0" smtClean="0">
                <a:solidFill>
                  <a:srgbClr val="FF0000"/>
                </a:solidFill>
              </a:rPr>
              <a:t>27, </a:t>
            </a:r>
          </a:p>
          <a:p>
            <a:pPr algn="l"/>
            <a:r>
              <a:rPr lang="nl-NL" b="1" dirty="0" smtClean="0">
                <a:solidFill>
                  <a:srgbClr val="FF0000"/>
                </a:solidFill>
              </a:rPr>
              <a:t>2 maart 	stukje herhaling + Luc.19: 28 - eind</a:t>
            </a:r>
          </a:p>
          <a:p>
            <a:pPr algn="l"/>
            <a:endParaRPr lang="nl-NL" b="1" dirty="0" smtClean="0">
              <a:solidFill>
                <a:srgbClr val="FF0000"/>
              </a:solidFill>
            </a:endParaRPr>
          </a:p>
        </p:txBody>
      </p:sp>
      <p:pic>
        <p:nvPicPr>
          <p:cNvPr id="1029"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88640"/>
            <a:ext cx="3323446" cy="1296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4560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3968" y="116633"/>
            <a:ext cx="4320480" cy="1080120"/>
          </a:xfrm>
        </p:spPr>
        <p:txBody>
          <a:bodyPr>
            <a:normAutofit/>
          </a:bodyPr>
          <a:lstStyle/>
          <a:p>
            <a:pPr algn="r"/>
            <a:r>
              <a:rPr lang="nl-NL" sz="3600" b="1" dirty="0" smtClean="0">
                <a:solidFill>
                  <a:srgbClr val="FF0000"/>
                </a:solidFill>
              </a:rPr>
              <a:t>De Structuur</a:t>
            </a:r>
            <a:endParaRPr lang="nl-NL" sz="3600" b="1" dirty="0">
              <a:solidFill>
                <a:srgbClr val="FF0000"/>
              </a:solidFill>
            </a:endParaRPr>
          </a:p>
        </p:txBody>
      </p:sp>
      <p:sp>
        <p:nvSpPr>
          <p:cNvPr id="3" name="Ondertitel 2"/>
          <p:cNvSpPr>
            <a:spLocks noGrp="1"/>
          </p:cNvSpPr>
          <p:nvPr>
            <p:ph type="subTitle" idx="1"/>
          </p:nvPr>
        </p:nvSpPr>
        <p:spPr>
          <a:xfrm>
            <a:off x="323528" y="1340768"/>
            <a:ext cx="8496944" cy="5184576"/>
          </a:xfrm>
        </p:spPr>
        <p:txBody>
          <a:bodyPr>
            <a:noAutofit/>
          </a:bodyPr>
          <a:lstStyle/>
          <a:p>
            <a:pPr algn="l">
              <a:tabLst>
                <a:tab pos="1611313" algn="l"/>
              </a:tabLst>
            </a:pPr>
            <a:r>
              <a:rPr lang="nl-NL" sz="2200" b="1" dirty="0" smtClean="0">
                <a:solidFill>
                  <a:schemeClr val="tx1"/>
                </a:solidFill>
              </a:rPr>
              <a:t>Mede op grond van verdeling geografie, daad &amp; woord:</a:t>
            </a:r>
          </a:p>
          <a:p>
            <a:pPr algn="l">
              <a:tabLst>
                <a:tab pos="2063750" algn="l"/>
              </a:tabLst>
            </a:pPr>
            <a:r>
              <a:rPr lang="nl-NL" sz="2200" b="1" dirty="0" smtClean="0">
                <a:solidFill>
                  <a:schemeClr val="tx1"/>
                </a:solidFill>
              </a:rPr>
              <a:t>Lucas 1-3: 	Inleiding en geboorte verhalen van Johannes en Jezus</a:t>
            </a:r>
          </a:p>
          <a:p>
            <a:pPr algn="l">
              <a:tabLst>
                <a:tab pos="2063750" algn="l"/>
              </a:tabLst>
            </a:pPr>
            <a:r>
              <a:rPr lang="nl-NL" sz="2200" b="1" dirty="0" smtClean="0">
                <a:solidFill>
                  <a:srgbClr val="FF0000"/>
                </a:solidFill>
              </a:rPr>
              <a:t>Lucas 4: 1-13	Verzoeking/test in de woestijn, 1</a:t>
            </a:r>
            <a:r>
              <a:rPr lang="nl-NL" sz="2200" b="1" baseline="30000" dirty="0" smtClean="0">
                <a:solidFill>
                  <a:srgbClr val="FF0000"/>
                </a:solidFill>
              </a:rPr>
              <a:t>e</a:t>
            </a:r>
            <a:r>
              <a:rPr lang="nl-NL" sz="2200" b="1" dirty="0" smtClean="0">
                <a:solidFill>
                  <a:srgbClr val="FF0000"/>
                </a:solidFill>
              </a:rPr>
              <a:t> confrontatie met satan</a:t>
            </a:r>
          </a:p>
          <a:p>
            <a:pPr algn="l">
              <a:tabLst>
                <a:tab pos="2063750" algn="l"/>
              </a:tabLst>
            </a:pPr>
            <a:r>
              <a:rPr lang="nl-NL" sz="2200" b="1" dirty="0" smtClean="0">
                <a:solidFill>
                  <a:schemeClr val="tx1"/>
                </a:solidFill>
              </a:rPr>
              <a:t>Lucas 4:14-9:50: 	</a:t>
            </a:r>
            <a:r>
              <a:rPr lang="nl-NL" sz="2200" b="1" i="1" dirty="0" smtClean="0">
                <a:solidFill>
                  <a:schemeClr val="tx1"/>
                </a:solidFill>
              </a:rPr>
              <a:t>Jezus in Galilea</a:t>
            </a:r>
            <a:r>
              <a:rPr lang="nl-NL" sz="2200" b="1" dirty="0" smtClean="0">
                <a:solidFill>
                  <a:schemeClr val="tx1"/>
                </a:solidFill>
              </a:rPr>
              <a:t>: </a:t>
            </a:r>
            <a:r>
              <a:rPr lang="nl-NL" sz="2200" b="1" dirty="0" smtClean="0">
                <a:solidFill>
                  <a:srgbClr val="FF0000"/>
                </a:solidFill>
              </a:rPr>
              <a:t>begin openbare optreden</a:t>
            </a:r>
            <a:r>
              <a:rPr lang="nl-NL" sz="2200" b="1" dirty="0" smtClean="0"/>
              <a:t>, </a:t>
            </a:r>
            <a:r>
              <a:rPr lang="nl-NL" sz="2200" b="1" u="sng" dirty="0" smtClean="0">
                <a:solidFill>
                  <a:schemeClr val="tx1"/>
                </a:solidFill>
              </a:rPr>
              <a:t>wonderdaden</a:t>
            </a:r>
          </a:p>
          <a:p>
            <a:pPr algn="l">
              <a:tabLst>
                <a:tab pos="2063750" algn="l"/>
              </a:tabLst>
            </a:pPr>
            <a:endParaRPr lang="nl-NL" sz="800" b="1" dirty="0" smtClean="0">
              <a:solidFill>
                <a:schemeClr val="tx1"/>
              </a:solidFill>
            </a:endParaRPr>
          </a:p>
          <a:p>
            <a:pPr marL="2057400" indent="-2057400" algn="l">
              <a:tabLst>
                <a:tab pos="2063750" algn="l"/>
              </a:tabLst>
            </a:pPr>
            <a:r>
              <a:rPr lang="nl-NL" sz="2200" b="1" dirty="0" smtClean="0">
                <a:solidFill>
                  <a:schemeClr val="tx1"/>
                </a:solidFill>
              </a:rPr>
              <a:t>Lucas 9:51-19:27: 	Jezus vastberaden </a:t>
            </a:r>
            <a:r>
              <a:rPr lang="nl-NL" sz="2200" b="1" i="1" dirty="0" smtClean="0">
                <a:solidFill>
                  <a:schemeClr val="tx1"/>
                </a:solidFill>
              </a:rPr>
              <a:t>naar Jeruzalem</a:t>
            </a:r>
            <a:r>
              <a:rPr lang="nl-NL" sz="2200" b="1" dirty="0" smtClean="0">
                <a:solidFill>
                  <a:schemeClr val="tx1"/>
                </a:solidFill>
              </a:rPr>
              <a:t>: </a:t>
            </a:r>
            <a:r>
              <a:rPr lang="nl-NL" sz="2200" b="1" u="sng" dirty="0" smtClean="0">
                <a:solidFill>
                  <a:schemeClr val="tx1"/>
                </a:solidFill>
              </a:rPr>
              <a:t>onderricht</a:t>
            </a:r>
          </a:p>
          <a:p>
            <a:pPr marL="2065338" indent="-2065338" algn="l">
              <a:tabLst>
                <a:tab pos="2063750" algn="l"/>
              </a:tabLst>
            </a:pPr>
            <a:r>
              <a:rPr lang="nl-NL" sz="2200" b="1" dirty="0" smtClean="0">
                <a:solidFill>
                  <a:schemeClr val="tx1"/>
                </a:solidFill>
              </a:rPr>
              <a:t>Lucas 19:28-24:31: 	De onschuldige geofferd, opgestaan en 	opgenomen in de hemel</a:t>
            </a:r>
          </a:p>
          <a:p>
            <a:pPr algn="l"/>
            <a:endParaRPr lang="nl-NL" sz="800" dirty="0" smtClean="0">
              <a:solidFill>
                <a:schemeClr val="tx1"/>
              </a:solidFill>
            </a:endParaRPr>
          </a:p>
          <a:p>
            <a:pPr algn="l"/>
            <a:r>
              <a:rPr lang="nl-NL" sz="2200" b="1" dirty="0" smtClean="0">
                <a:solidFill>
                  <a:srgbClr val="FF0000"/>
                </a:solidFill>
              </a:rPr>
              <a:t>Luc.24: 19: </a:t>
            </a:r>
            <a:r>
              <a:rPr lang="nl-NL" sz="2200" b="1" i="1" dirty="0" smtClean="0">
                <a:solidFill>
                  <a:schemeClr val="tx1"/>
                </a:solidFill>
              </a:rPr>
              <a:t>Wat er gebeurd is met Jezus uit Nazareth, een machtig profeet in </a:t>
            </a:r>
            <a:r>
              <a:rPr lang="nl-NL" sz="2200" b="1" i="1" u="sng" dirty="0" smtClean="0">
                <a:solidFill>
                  <a:schemeClr val="tx1"/>
                </a:solidFill>
              </a:rPr>
              <a:t>woord en daad </a:t>
            </a:r>
            <a:r>
              <a:rPr lang="nl-NL" sz="2200" b="1" i="1" dirty="0" smtClean="0">
                <a:solidFill>
                  <a:schemeClr val="tx1"/>
                </a:solidFill>
              </a:rPr>
              <a:t>in de ogen van God en van het hele volk</a:t>
            </a:r>
            <a:r>
              <a:rPr lang="nl-NL" sz="2200" b="1" dirty="0" smtClean="0">
                <a:solidFill>
                  <a:schemeClr val="tx1"/>
                </a:solidFill>
              </a:rPr>
              <a:t>’</a:t>
            </a:r>
          </a:p>
          <a:p>
            <a:pPr algn="l"/>
            <a:r>
              <a:rPr lang="nl-NL" sz="2200" b="1" dirty="0" smtClean="0">
                <a:solidFill>
                  <a:srgbClr val="FF0000"/>
                </a:solidFill>
              </a:rPr>
              <a:t>Hand.1: 1</a:t>
            </a:r>
            <a:r>
              <a:rPr lang="nl-NL" sz="2200" b="1" dirty="0" smtClean="0">
                <a:solidFill>
                  <a:schemeClr val="tx1"/>
                </a:solidFill>
                <a:sym typeface="Wingdings" panose="05000000000000000000" pitchFamily="2" charset="2"/>
              </a:rPr>
              <a:t></a:t>
            </a:r>
            <a:r>
              <a:rPr lang="nl-NL" sz="2200" b="1" dirty="0" smtClean="0">
                <a:solidFill>
                  <a:schemeClr val="tx1"/>
                </a:solidFill>
              </a:rPr>
              <a:t>‘</a:t>
            </a:r>
            <a:r>
              <a:rPr lang="nl-NL" sz="2200" b="1" i="1" dirty="0" smtClean="0">
                <a:solidFill>
                  <a:schemeClr val="tx1"/>
                </a:solidFill>
              </a:rPr>
              <a:t>In mijn eerste boek, Theofilus, heb ik de </a:t>
            </a:r>
            <a:r>
              <a:rPr lang="nl-NL" sz="2200" b="1" i="1" u="sng" dirty="0" smtClean="0">
                <a:solidFill>
                  <a:schemeClr val="tx1"/>
                </a:solidFill>
              </a:rPr>
              <a:t>daden en het onderricht</a:t>
            </a:r>
            <a:r>
              <a:rPr lang="nl-NL" sz="2200" b="1" i="1" dirty="0" smtClean="0">
                <a:solidFill>
                  <a:schemeClr val="tx1"/>
                </a:solidFill>
              </a:rPr>
              <a:t> van Jezus beschreven</a:t>
            </a:r>
            <a:r>
              <a:rPr lang="nl-NL" sz="2200" b="1" dirty="0" smtClean="0">
                <a:solidFill>
                  <a:schemeClr val="tx1"/>
                </a:solidFill>
              </a:rPr>
              <a:t>’</a:t>
            </a:r>
          </a:p>
        </p:txBody>
      </p:sp>
      <p:pic>
        <p:nvPicPr>
          <p:cNvPr id="4"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6632"/>
            <a:ext cx="3539470" cy="122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9460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 xmlns:a16="http://schemas.microsoft.com/office/drawing/2014/main" id="{D03059E4-25A7-43CE-9BA5-3E29475852FB}"/>
              </a:ext>
            </a:extLst>
          </p:cNvPr>
          <p:cNvSpPr>
            <a:spLocks noGrp="1"/>
          </p:cNvSpPr>
          <p:nvPr>
            <p:ph type="title"/>
          </p:nvPr>
        </p:nvSpPr>
        <p:spPr>
          <a:xfrm>
            <a:off x="4427984" y="116632"/>
            <a:ext cx="4284016" cy="1008112"/>
          </a:xfrm>
        </p:spPr>
        <p:txBody>
          <a:bodyPr>
            <a:noAutofit/>
          </a:bodyPr>
          <a:lstStyle/>
          <a:p>
            <a:pPr algn="r"/>
            <a:r>
              <a:rPr lang="nl-NL" sz="3200" b="1" dirty="0">
                <a:solidFill>
                  <a:srgbClr val="FF0000"/>
                </a:solidFill>
              </a:rPr>
              <a:t>Auteur, doelgroep en datering</a:t>
            </a:r>
          </a:p>
        </p:txBody>
      </p:sp>
      <p:sp>
        <p:nvSpPr>
          <p:cNvPr id="7" name="Tijdelijke aanduiding voor inhoud 6">
            <a:extLst>
              <a:ext uri="{FF2B5EF4-FFF2-40B4-BE49-F238E27FC236}">
                <a16:creationId xmlns="" xmlns:a16="http://schemas.microsoft.com/office/drawing/2014/main" id="{536661EB-8938-4BEA-87D0-7F3B91218612}"/>
              </a:ext>
            </a:extLst>
          </p:cNvPr>
          <p:cNvSpPr>
            <a:spLocks noGrp="1"/>
          </p:cNvSpPr>
          <p:nvPr>
            <p:ph sz="quarter" idx="10"/>
          </p:nvPr>
        </p:nvSpPr>
        <p:spPr>
          <a:xfrm>
            <a:off x="107504" y="1052736"/>
            <a:ext cx="8928992" cy="5328592"/>
          </a:xfrm>
        </p:spPr>
        <p:txBody>
          <a:bodyPr>
            <a:normAutofit fontScale="85000" lnSpcReduction="10000"/>
          </a:bodyPr>
          <a:lstStyle/>
          <a:p>
            <a:pPr marL="0" indent="0">
              <a:buNone/>
            </a:pPr>
            <a:r>
              <a:rPr lang="nl-NL" sz="2400" b="1" dirty="0"/>
              <a:t>Auteur:</a:t>
            </a:r>
          </a:p>
          <a:p>
            <a:r>
              <a:rPr lang="nl-NL" sz="2400" dirty="0" smtClean="0"/>
              <a:t>Lucas, </a:t>
            </a:r>
            <a:r>
              <a:rPr lang="nl-NL" sz="2400" b="1" dirty="0" smtClean="0">
                <a:solidFill>
                  <a:srgbClr val="FF0000"/>
                </a:solidFill>
              </a:rPr>
              <a:t>in</a:t>
            </a:r>
            <a:r>
              <a:rPr lang="nl-NL" sz="2400" b="1" dirty="0" smtClean="0"/>
              <a:t> </a:t>
            </a:r>
            <a:r>
              <a:rPr lang="nl-NL" sz="2400" b="1" dirty="0" smtClean="0">
                <a:solidFill>
                  <a:srgbClr val="FF0000"/>
                </a:solidFill>
              </a:rPr>
              <a:t>Hand.16: 10 </a:t>
            </a:r>
            <a:r>
              <a:rPr lang="nl-NL" sz="2400" dirty="0" smtClean="0">
                <a:solidFill>
                  <a:srgbClr val="FF0000"/>
                </a:solidFill>
              </a:rPr>
              <a:t>verschijnt hij op het toneel </a:t>
            </a:r>
            <a:r>
              <a:rPr lang="nl-NL" sz="2400" b="1" dirty="0" smtClean="0">
                <a:solidFill>
                  <a:srgbClr val="FF0000"/>
                </a:solidFill>
              </a:rPr>
              <a:t>“wij” </a:t>
            </a:r>
            <a:r>
              <a:rPr lang="nl-NL" sz="2400" dirty="0" smtClean="0">
                <a:solidFill>
                  <a:srgbClr val="FF0000"/>
                </a:solidFill>
              </a:rPr>
              <a:t>(Les 3 meer)</a:t>
            </a:r>
          </a:p>
          <a:p>
            <a:pPr lvl="1"/>
            <a:r>
              <a:rPr lang="nl-NL" sz="2400" b="1" dirty="0" smtClean="0">
                <a:solidFill>
                  <a:srgbClr val="FF0000"/>
                </a:solidFill>
              </a:rPr>
              <a:t>Kol.4: 14</a:t>
            </a:r>
            <a:r>
              <a:rPr lang="nl-NL" sz="2400" dirty="0" smtClean="0">
                <a:solidFill>
                  <a:srgbClr val="FF0000"/>
                </a:solidFill>
              </a:rPr>
              <a:t>, </a:t>
            </a:r>
            <a:r>
              <a:rPr lang="nl-NL" sz="2400" dirty="0">
                <a:solidFill>
                  <a:srgbClr val="FF0000"/>
                </a:solidFill>
              </a:rPr>
              <a:t>Filémon </a:t>
            </a:r>
            <a:r>
              <a:rPr lang="nl-NL" sz="2400" dirty="0" smtClean="0">
                <a:solidFill>
                  <a:srgbClr val="FF0000"/>
                </a:solidFill>
              </a:rPr>
              <a:t>24 en 2 Tim.4: 11 Lucas was </a:t>
            </a:r>
            <a:r>
              <a:rPr lang="nl-NL" sz="2400" b="1" dirty="0" smtClean="0">
                <a:solidFill>
                  <a:srgbClr val="FF0000"/>
                </a:solidFill>
              </a:rPr>
              <a:t>geneesheer (Luc.4: 23?)</a:t>
            </a:r>
            <a:endParaRPr lang="nl-NL" sz="2400" b="1" dirty="0">
              <a:solidFill>
                <a:srgbClr val="FF0000"/>
              </a:solidFill>
            </a:endParaRPr>
          </a:p>
          <a:p>
            <a:r>
              <a:rPr lang="nl-NL" sz="2400" dirty="0"/>
              <a:t>E</a:t>
            </a:r>
            <a:r>
              <a:rPr lang="nl-NL" sz="2400" dirty="0" smtClean="0"/>
              <a:t>nige </a:t>
            </a:r>
            <a:r>
              <a:rPr lang="nl-NL" sz="2400" b="1" dirty="0"/>
              <a:t>niet-Joodse schrijver </a:t>
            </a:r>
            <a:r>
              <a:rPr lang="nl-NL" sz="2400" dirty="0"/>
              <a:t>in het </a:t>
            </a:r>
            <a:r>
              <a:rPr lang="nl-NL" sz="2400" dirty="0" smtClean="0"/>
              <a:t>NT., </a:t>
            </a:r>
            <a:r>
              <a:rPr lang="nl-NL" sz="2400" dirty="0" smtClean="0">
                <a:solidFill>
                  <a:srgbClr val="FF0000"/>
                </a:solidFill>
              </a:rPr>
              <a:t>noemt nergens eigen naam</a:t>
            </a:r>
          </a:p>
          <a:p>
            <a:pPr marL="0" indent="0">
              <a:buNone/>
            </a:pPr>
            <a:r>
              <a:rPr lang="nl-NL" sz="1900" b="1" dirty="0" smtClean="0">
                <a:hlinkClick r:id="rId2"/>
              </a:rPr>
              <a:t>http://www.petervantriet.nl/article.php?articleID=381</a:t>
            </a:r>
            <a:r>
              <a:rPr lang="nl-NL" sz="1900" b="1" dirty="0" smtClean="0"/>
              <a:t>   Lucas de Jood, schreef voor Joods publiek</a:t>
            </a:r>
            <a:endParaRPr lang="nl-NL" sz="1900" b="1" dirty="0">
              <a:solidFill>
                <a:srgbClr val="FF0000"/>
              </a:solidFill>
            </a:endParaRPr>
          </a:p>
          <a:p>
            <a:r>
              <a:rPr lang="nl-NL" sz="2400" dirty="0"/>
              <a:t>B</a:t>
            </a:r>
            <a:r>
              <a:rPr lang="nl-NL" sz="2400" dirty="0" smtClean="0"/>
              <a:t>ijdrage </a:t>
            </a:r>
            <a:r>
              <a:rPr lang="nl-NL" sz="2400" dirty="0"/>
              <a:t>van meer dan 25% </a:t>
            </a:r>
            <a:r>
              <a:rPr lang="nl-NL" sz="2400" dirty="0" smtClean="0"/>
              <a:t>NT. (het Lucas Evangelie </a:t>
            </a:r>
            <a:r>
              <a:rPr lang="nl-NL" sz="2400" dirty="0"/>
              <a:t>en Handelingen</a:t>
            </a:r>
            <a:r>
              <a:rPr lang="nl-NL" sz="2400" dirty="0" smtClean="0"/>
              <a:t>)</a:t>
            </a:r>
          </a:p>
          <a:p>
            <a:pPr lvl="1"/>
            <a:r>
              <a:rPr lang="nl-NL" sz="2400" dirty="0" smtClean="0">
                <a:solidFill>
                  <a:srgbClr val="FF0000"/>
                </a:solidFill>
              </a:rPr>
              <a:t>Enige chronologisch geschreven Evangelie Hand.1: 1-4 </a:t>
            </a:r>
          </a:p>
          <a:p>
            <a:pPr lvl="1"/>
            <a:r>
              <a:rPr lang="nl-NL" sz="2400" dirty="0" smtClean="0">
                <a:solidFill>
                  <a:srgbClr val="FF0000"/>
                </a:solidFill>
              </a:rPr>
              <a:t>Lucas was dus ook </a:t>
            </a:r>
            <a:r>
              <a:rPr lang="nl-NL" sz="2400" b="1" dirty="0" smtClean="0">
                <a:solidFill>
                  <a:srgbClr val="FF0000"/>
                </a:solidFill>
              </a:rPr>
              <a:t>Geschiedenisschrijver</a:t>
            </a:r>
            <a:endParaRPr lang="nl-NL" sz="900" dirty="0"/>
          </a:p>
          <a:p>
            <a:pPr marL="0" indent="0">
              <a:buNone/>
            </a:pPr>
            <a:r>
              <a:rPr lang="nl-NL" sz="2400" b="1" dirty="0"/>
              <a:t>Doelgroep:</a:t>
            </a:r>
          </a:p>
          <a:p>
            <a:r>
              <a:rPr lang="nl-NL" sz="2400" dirty="0"/>
              <a:t>Hooggeachte </a:t>
            </a:r>
            <a:r>
              <a:rPr lang="nl-NL" sz="2400" dirty="0" err="1" smtClean="0"/>
              <a:t>Theofilus</a:t>
            </a:r>
            <a:r>
              <a:rPr lang="nl-NL" sz="2400" dirty="0" smtClean="0"/>
              <a:t>  </a:t>
            </a:r>
            <a:r>
              <a:rPr lang="nl-NL" sz="2400" dirty="0" smtClean="0">
                <a:solidFill>
                  <a:srgbClr val="FF0000"/>
                </a:solidFill>
              </a:rPr>
              <a:t>Luc.1 en Hand.1, Hoogedele  Hand.23: 26, 24: 3, 26: 25</a:t>
            </a:r>
            <a:endParaRPr lang="nl-NL" sz="2400" dirty="0">
              <a:solidFill>
                <a:srgbClr val="FF0000"/>
              </a:solidFill>
            </a:endParaRPr>
          </a:p>
          <a:p>
            <a:r>
              <a:rPr lang="nl-NL" sz="2400" dirty="0"/>
              <a:t>Christenen van niet-Joodse </a:t>
            </a:r>
            <a:r>
              <a:rPr lang="nl-NL" sz="2400" dirty="0" smtClean="0"/>
              <a:t>afkomst, </a:t>
            </a:r>
            <a:r>
              <a:rPr lang="nl-NL" sz="2400" dirty="0" smtClean="0">
                <a:solidFill>
                  <a:srgbClr val="FF0000"/>
                </a:solidFill>
              </a:rPr>
              <a:t>gezien de </a:t>
            </a:r>
            <a:r>
              <a:rPr lang="nl-NL" sz="2400" dirty="0">
                <a:solidFill>
                  <a:srgbClr val="FF0000"/>
                </a:solidFill>
              </a:rPr>
              <a:t>g</a:t>
            </a:r>
            <a:r>
              <a:rPr lang="nl-NL" sz="2400" dirty="0" smtClean="0">
                <a:solidFill>
                  <a:srgbClr val="FF0000"/>
                </a:solidFill>
              </a:rPr>
              <a:t>eslachtsregister </a:t>
            </a:r>
            <a:r>
              <a:rPr lang="nl-NL" sz="2400" u="sng" dirty="0" smtClean="0">
                <a:solidFill>
                  <a:srgbClr val="FF0000"/>
                </a:solidFill>
              </a:rPr>
              <a:t>vanaf Adam </a:t>
            </a:r>
            <a:r>
              <a:rPr lang="nl-NL" sz="2400" dirty="0" smtClean="0">
                <a:solidFill>
                  <a:srgbClr val="FF0000"/>
                </a:solidFill>
              </a:rPr>
              <a:t>in Luc.3, nadere omschrijvingen van </a:t>
            </a:r>
            <a:r>
              <a:rPr lang="nl-NL" sz="2400" u="sng" dirty="0" smtClean="0">
                <a:solidFill>
                  <a:srgbClr val="FF0000"/>
                </a:solidFill>
              </a:rPr>
              <a:t>Bijbelse Feesten </a:t>
            </a:r>
            <a:r>
              <a:rPr lang="nl-NL" sz="2400" dirty="0" smtClean="0">
                <a:solidFill>
                  <a:srgbClr val="FF0000"/>
                </a:solidFill>
              </a:rPr>
              <a:t>en gebruiken en </a:t>
            </a:r>
            <a:r>
              <a:rPr lang="nl-NL" sz="2400" u="sng" dirty="0" smtClean="0">
                <a:solidFill>
                  <a:srgbClr val="FF0000"/>
                </a:solidFill>
              </a:rPr>
              <a:t>aandacht voor niet-Joodse mensen</a:t>
            </a:r>
            <a:r>
              <a:rPr lang="nl-NL" sz="2400" dirty="0" smtClean="0">
                <a:solidFill>
                  <a:srgbClr val="FF0000"/>
                </a:solidFill>
              </a:rPr>
              <a:t>, zou het komen omdat Lucas </a:t>
            </a:r>
            <a:r>
              <a:rPr lang="nl-NL" sz="2400" dirty="0" err="1" smtClean="0">
                <a:solidFill>
                  <a:srgbClr val="FF0000"/>
                </a:solidFill>
              </a:rPr>
              <a:t>zèlf</a:t>
            </a:r>
            <a:r>
              <a:rPr lang="nl-NL" sz="2400" dirty="0" smtClean="0">
                <a:solidFill>
                  <a:srgbClr val="FF0000"/>
                </a:solidFill>
              </a:rPr>
              <a:t> niet-Jood was?</a:t>
            </a:r>
            <a:endParaRPr lang="nl-NL" sz="900" dirty="0">
              <a:solidFill>
                <a:srgbClr val="FF0000"/>
              </a:solidFill>
            </a:endParaRPr>
          </a:p>
          <a:p>
            <a:pPr marL="0" indent="0">
              <a:buNone/>
            </a:pPr>
            <a:r>
              <a:rPr lang="nl-NL" sz="2400" b="1" dirty="0" smtClean="0"/>
              <a:t>Datering:  </a:t>
            </a:r>
            <a:r>
              <a:rPr lang="nl-NL" sz="2400" dirty="0" smtClean="0">
                <a:solidFill>
                  <a:srgbClr val="FF0000"/>
                </a:solidFill>
              </a:rPr>
              <a:t>Luc.21: 20-24 verwoesting van Jeruzalem, 70 </a:t>
            </a:r>
            <a:r>
              <a:rPr lang="nl-NL" sz="2400" dirty="0" err="1" smtClean="0">
                <a:solidFill>
                  <a:srgbClr val="FF0000"/>
                </a:solidFill>
              </a:rPr>
              <a:t>jr.n.Chr</a:t>
            </a:r>
            <a:r>
              <a:rPr lang="nl-NL" sz="2400" dirty="0" smtClean="0">
                <a:solidFill>
                  <a:srgbClr val="FF0000"/>
                </a:solidFill>
              </a:rPr>
              <a:t>. lijkt nog toekomstig</a:t>
            </a:r>
            <a:endParaRPr lang="nl-NL" sz="2400" dirty="0">
              <a:solidFill>
                <a:srgbClr val="FF0000"/>
              </a:solidFill>
            </a:endParaRPr>
          </a:p>
          <a:p>
            <a:r>
              <a:rPr lang="nl-NL" sz="2400" dirty="0"/>
              <a:t>Jaren </a:t>
            </a:r>
            <a:r>
              <a:rPr lang="nl-NL" sz="2400" dirty="0" smtClean="0"/>
              <a:t>60  </a:t>
            </a:r>
            <a:r>
              <a:rPr lang="nl-NL" sz="1900" b="1" dirty="0">
                <a:hlinkClick r:id="rId3"/>
              </a:rPr>
              <a:t>https://www.amen.nl/artikel/1423/de-bijzondere-relatie-tussen-lukas-en-paulus</a:t>
            </a:r>
            <a:endParaRPr lang="nl-NL" sz="1900" b="1" dirty="0"/>
          </a:p>
        </p:txBody>
      </p:sp>
      <p:pic>
        <p:nvPicPr>
          <p:cNvPr id="5" name="Picture 5" descr="dehoeksteen.co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116632"/>
            <a:ext cx="3888432" cy="11521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314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1" end="1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502224" y="116633"/>
            <a:ext cx="4174232" cy="1080120"/>
          </a:xfrm>
        </p:spPr>
        <p:txBody>
          <a:bodyPr>
            <a:normAutofit/>
          </a:bodyPr>
          <a:lstStyle/>
          <a:p>
            <a:pPr algn="r"/>
            <a:r>
              <a:rPr lang="nl-NL" sz="3600" b="1" dirty="0" smtClean="0">
                <a:solidFill>
                  <a:srgbClr val="FF0000"/>
                </a:solidFill>
              </a:rPr>
              <a:t>Lucas Evangelie</a:t>
            </a:r>
            <a:endParaRPr lang="nl-NL" sz="3600" b="1" dirty="0">
              <a:solidFill>
                <a:srgbClr val="FF0000"/>
              </a:solidFill>
            </a:endParaRPr>
          </a:p>
        </p:txBody>
      </p:sp>
      <p:sp>
        <p:nvSpPr>
          <p:cNvPr id="3" name="Ondertitel 2"/>
          <p:cNvSpPr>
            <a:spLocks noGrp="1"/>
          </p:cNvSpPr>
          <p:nvPr>
            <p:ph type="subTitle" idx="1"/>
          </p:nvPr>
        </p:nvSpPr>
        <p:spPr>
          <a:xfrm>
            <a:off x="467544" y="1556792"/>
            <a:ext cx="8280920" cy="4680520"/>
          </a:xfrm>
        </p:spPr>
        <p:txBody>
          <a:bodyPr>
            <a:normAutofit/>
          </a:bodyPr>
          <a:lstStyle/>
          <a:p>
            <a:endParaRPr lang="nl-NL" b="1" dirty="0" smtClean="0">
              <a:solidFill>
                <a:srgbClr val="FF0000"/>
              </a:solidFill>
            </a:endParaRPr>
          </a:p>
          <a:p>
            <a:endParaRPr lang="nl-NL" b="1" dirty="0" smtClean="0">
              <a:solidFill>
                <a:srgbClr val="FF0000"/>
              </a:solidFill>
            </a:endParaRPr>
          </a:p>
          <a:p>
            <a:r>
              <a:rPr lang="nl-NL" b="1" dirty="0" smtClean="0">
                <a:solidFill>
                  <a:srgbClr val="FF0000"/>
                </a:solidFill>
              </a:rPr>
              <a:t>De inhoud van </a:t>
            </a:r>
            <a:r>
              <a:rPr lang="nl-NL" b="1" dirty="0">
                <a:solidFill>
                  <a:srgbClr val="FF0000"/>
                </a:solidFill>
              </a:rPr>
              <a:t>L</a:t>
            </a:r>
            <a:r>
              <a:rPr lang="nl-NL" b="1" dirty="0" smtClean="0">
                <a:solidFill>
                  <a:srgbClr val="FF0000"/>
                </a:solidFill>
              </a:rPr>
              <a:t>ucas 1</a:t>
            </a:r>
            <a:r>
              <a:rPr lang="nl-NL" b="1" dirty="0">
                <a:solidFill>
                  <a:srgbClr val="FF0000"/>
                </a:solidFill>
              </a:rPr>
              <a:t> </a:t>
            </a:r>
            <a:r>
              <a:rPr lang="nl-NL" b="1" dirty="0" smtClean="0">
                <a:solidFill>
                  <a:srgbClr val="FF0000"/>
                </a:solidFill>
              </a:rPr>
              <a:t>– 4: 13</a:t>
            </a:r>
            <a:endParaRPr lang="nl-NL" b="1" dirty="0">
              <a:solidFill>
                <a:srgbClr val="FF0000"/>
              </a:solidFill>
            </a:endParaRPr>
          </a:p>
        </p:txBody>
      </p:sp>
      <p:pic>
        <p:nvPicPr>
          <p:cNvPr id="4"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6632"/>
            <a:ext cx="3539470" cy="122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4864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139952" y="188640"/>
            <a:ext cx="4318248" cy="1368152"/>
          </a:xfrm>
        </p:spPr>
        <p:txBody>
          <a:bodyPr>
            <a:normAutofit/>
          </a:bodyPr>
          <a:lstStyle/>
          <a:p>
            <a:pPr algn="r"/>
            <a:r>
              <a:rPr lang="nl-NL" sz="3600" b="1" dirty="0" smtClean="0">
                <a:solidFill>
                  <a:srgbClr val="FF0000"/>
                </a:solidFill>
              </a:rPr>
              <a:t>Luc.1: 1-4 de Proloog  illustreert het niveau</a:t>
            </a:r>
            <a:endParaRPr lang="nl-NL" sz="3600" b="1" dirty="0">
              <a:solidFill>
                <a:srgbClr val="FF0000"/>
              </a:solidFill>
            </a:endParaRPr>
          </a:p>
        </p:txBody>
      </p:sp>
      <p:sp>
        <p:nvSpPr>
          <p:cNvPr id="3" name="Ondertitel 2"/>
          <p:cNvSpPr>
            <a:spLocks noGrp="1"/>
          </p:cNvSpPr>
          <p:nvPr>
            <p:ph type="subTitle" idx="1"/>
          </p:nvPr>
        </p:nvSpPr>
        <p:spPr>
          <a:xfrm>
            <a:off x="323528" y="1556792"/>
            <a:ext cx="8568952" cy="5112568"/>
          </a:xfrm>
        </p:spPr>
        <p:txBody>
          <a:bodyPr>
            <a:normAutofit fontScale="70000" lnSpcReduction="20000"/>
          </a:bodyPr>
          <a:lstStyle/>
          <a:p>
            <a:pPr algn="l"/>
            <a:r>
              <a:rPr lang="nl-NL" b="1" i="1" baseline="30000" dirty="0" smtClean="0">
                <a:solidFill>
                  <a:schemeClr val="tx1"/>
                </a:solidFill>
              </a:rPr>
              <a:t>1</a:t>
            </a:r>
            <a:r>
              <a:rPr lang="nl-NL" b="1" i="1" dirty="0" smtClean="0">
                <a:solidFill>
                  <a:schemeClr val="tx1"/>
                </a:solidFill>
              </a:rPr>
              <a:t>Nadat reeds velen zich tot taak hebben gesteld om </a:t>
            </a:r>
            <a:r>
              <a:rPr lang="nl-NL" b="1" i="1" u="sng" dirty="0" smtClean="0">
                <a:solidFill>
                  <a:schemeClr val="tx1"/>
                </a:solidFill>
              </a:rPr>
              <a:t>een verslag te schrijven </a:t>
            </a:r>
            <a:r>
              <a:rPr lang="nl-NL" b="1" i="1" dirty="0" smtClean="0">
                <a:solidFill>
                  <a:schemeClr val="tx1"/>
                </a:solidFill>
              </a:rPr>
              <a:t>over de gebeurtenissen die zich </a:t>
            </a:r>
            <a:r>
              <a:rPr lang="nl-NL" b="1" i="1" dirty="0" smtClean="0">
                <a:solidFill>
                  <a:srgbClr val="FF0000"/>
                </a:solidFill>
              </a:rPr>
              <a:t>in ons midden </a:t>
            </a:r>
            <a:r>
              <a:rPr lang="nl-NL" b="1" i="1" dirty="0" smtClean="0">
                <a:solidFill>
                  <a:schemeClr val="tx1"/>
                </a:solidFill>
              </a:rPr>
              <a:t>hebben voltrokken, </a:t>
            </a:r>
          </a:p>
          <a:p>
            <a:pPr algn="l"/>
            <a:r>
              <a:rPr lang="nl-NL" b="1" i="1" baseline="30000" dirty="0" smtClean="0">
                <a:solidFill>
                  <a:schemeClr val="tx1"/>
                </a:solidFill>
              </a:rPr>
              <a:t>2</a:t>
            </a:r>
            <a:r>
              <a:rPr lang="nl-NL" b="1" i="1" dirty="0" smtClean="0">
                <a:solidFill>
                  <a:schemeClr val="tx1"/>
                </a:solidFill>
              </a:rPr>
              <a:t>en die </a:t>
            </a:r>
            <a:r>
              <a:rPr lang="nl-NL" b="1" i="1" dirty="0" smtClean="0">
                <a:solidFill>
                  <a:srgbClr val="FF0000"/>
                </a:solidFill>
              </a:rPr>
              <a:t>ons</a:t>
            </a:r>
            <a:r>
              <a:rPr lang="nl-NL" b="1" i="1" dirty="0" smtClean="0">
                <a:solidFill>
                  <a:schemeClr val="tx1"/>
                </a:solidFill>
              </a:rPr>
              <a:t> zijn overgeleverd door degenen die vanaf het begin </a:t>
            </a:r>
            <a:r>
              <a:rPr lang="nl-NL" b="1" i="1" u="sng" dirty="0" smtClean="0">
                <a:solidFill>
                  <a:schemeClr val="tx1"/>
                </a:solidFill>
              </a:rPr>
              <a:t>ooggetuigen</a:t>
            </a:r>
            <a:r>
              <a:rPr lang="nl-NL" b="1" i="1" dirty="0" smtClean="0">
                <a:solidFill>
                  <a:schemeClr val="tx1"/>
                </a:solidFill>
              </a:rPr>
              <a:t> zijn geweest en dienaren van het </a:t>
            </a:r>
            <a:r>
              <a:rPr lang="nl-NL" b="1" i="1" dirty="0" smtClean="0">
                <a:solidFill>
                  <a:srgbClr val="FF0000"/>
                </a:solidFill>
              </a:rPr>
              <a:t>Woord</a:t>
            </a:r>
            <a:r>
              <a:rPr lang="nl-NL" b="1" i="1" dirty="0" smtClean="0">
                <a:solidFill>
                  <a:schemeClr val="tx1"/>
                </a:solidFill>
              </a:rPr>
              <a:t> zijn geworden, </a:t>
            </a:r>
          </a:p>
          <a:p>
            <a:pPr algn="l"/>
            <a:r>
              <a:rPr lang="nl-NL" b="1" i="1" baseline="30000" dirty="0" smtClean="0">
                <a:solidFill>
                  <a:schemeClr val="tx1"/>
                </a:solidFill>
              </a:rPr>
              <a:t>3</a:t>
            </a:r>
            <a:r>
              <a:rPr lang="nl-NL" b="1" i="1" dirty="0" smtClean="0">
                <a:solidFill>
                  <a:schemeClr val="tx1"/>
                </a:solidFill>
              </a:rPr>
              <a:t>leek het ook mij goed om </a:t>
            </a:r>
            <a:r>
              <a:rPr lang="nl-NL" b="1" i="1" u="sng" dirty="0" smtClean="0">
                <a:solidFill>
                  <a:schemeClr val="tx1"/>
                </a:solidFill>
              </a:rPr>
              <a:t>alles van de aanvang af nauwkeurig na te gaan en deze gebeurtenissen in ordelijke vorm voor u, hooggeachte ​Theofilus, op schrift te stellen, </a:t>
            </a:r>
            <a:endParaRPr lang="nl-NL" b="1" u="sng" dirty="0" smtClean="0">
              <a:solidFill>
                <a:schemeClr val="tx1"/>
              </a:solidFill>
            </a:endParaRPr>
          </a:p>
          <a:p>
            <a:pPr algn="l"/>
            <a:r>
              <a:rPr lang="nl-NL" b="1" i="1" baseline="30000" dirty="0" smtClean="0">
                <a:solidFill>
                  <a:schemeClr val="tx1"/>
                </a:solidFill>
              </a:rPr>
              <a:t>4</a:t>
            </a:r>
            <a:r>
              <a:rPr lang="nl-NL" b="1" i="1" dirty="0" smtClean="0">
                <a:solidFill>
                  <a:schemeClr val="tx1"/>
                </a:solidFill>
              </a:rPr>
              <a:t>om u te overtuigen van de </a:t>
            </a:r>
            <a:r>
              <a:rPr lang="nl-NL" b="1" i="1" u="sng" dirty="0" smtClean="0">
                <a:solidFill>
                  <a:schemeClr val="tx1"/>
                </a:solidFill>
              </a:rPr>
              <a:t>betrouwbaarheid</a:t>
            </a:r>
            <a:r>
              <a:rPr lang="nl-NL" b="1" i="1" dirty="0" smtClean="0">
                <a:solidFill>
                  <a:schemeClr val="tx1"/>
                </a:solidFill>
              </a:rPr>
              <a:t> van de zaken waarin u onderricht bent.</a:t>
            </a:r>
            <a:endParaRPr lang="nl-NL" b="1" dirty="0" smtClean="0">
              <a:solidFill>
                <a:schemeClr val="tx1"/>
              </a:solidFill>
            </a:endParaRPr>
          </a:p>
          <a:p>
            <a:pPr algn="l"/>
            <a:r>
              <a:rPr lang="nl-NL" b="1" dirty="0" smtClean="0">
                <a:solidFill>
                  <a:srgbClr val="FF0000"/>
                </a:solidFill>
              </a:rPr>
              <a:t>Wat komt er bij kijken om een biografie (over Jezus) te schrijven? </a:t>
            </a:r>
          </a:p>
          <a:p>
            <a:pPr algn="l"/>
            <a:r>
              <a:rPr lang="nl-NL" b="1" dirty="0" smtClean="0">
                <a:solidFill>
                  <a:srgbClr val="FF0000"/>
                </a:solidFill>
              </a:rPr>
              <a:t>Bv.: Aanpak, doel, doelgroep, taal, betrokkenen, bronnen, verificatie gehalte.</a:t>
            </a:r>
          </a:p>
          <a:p>
            <a:pPr algn="l"/>
            <a:r>
              <a:rPr lang="nl-NL" b="1" dirty="0" smtClean="0">
                <a:solidFill>
                  <a:srgbClr val="FF0000"/>
                </a:solidFill>
              </a:rPr>
              <a:t>Stijl komt overeen met de geschiedschrijving van die tijd, Flavius Josephus, waarmee dit Evangelie het niveau heeft in de categorie Geschiedeniswerk</a:t>
            </a:r>
          </a:p>
          <a:p>
            <a:pPr algn="l"/>
            <a:endParaRPr lang="nl-NL" dirty="0"/>
          </a:p>
        </p:txBody>
      </p:sp>
      <p:pic>
        <p:nvPicPr>
          <p:cNvPr id="4"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6632"/>
            <a:ext cx="3539470" cy="122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3487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3968" y="116632"/>
            <a:ext cx="4174232" cy="1224135"/>
          </a:xfrm>
        </p:spPr>
        <p:txBody>
          <a:bodyPr>
            <a:normAutofit/>
          </a:bodyPr>
          <a:lstStyle/>
          <a:p>
            <a:pPr algn="r"/>
            <a:r>
              <a:rPr lang="nl-NL" sz="3600" b="1" dirty="0" smtClean="0">
                <a:solidFill>
                  <a:srgbClr val="FF0000"/>
                </a:solidFill>
              </a:rPr>
              <a:t>Luc.1: 5 - 4: 13 | Johannes en Jezus</a:t>
            </a:r>
            <a:endParaRPr lang="nl-NL" sz="3600" b="1" dirty="0">
              <a:solidFill>
                <a:srgbClr val="FF0000"/>
              </a:solidFill>
            </a:endParaRPr>
          </a:p>
        </p:txBody>
      </p:sp>
      <p:sp>
        <p:nvSpPr>
          <p:cNvPr id="3" name="Ondertitel 2"/>
          <p:cNvSpPr>
            <a:spLocks noGrp="1"/>
          </p:cNvSpPr>
          <p:nvPr>
            <p:ph type="subTitle" idx="1"/>
          </p:nvPr>
        </p:nvSpPr>
        <p:spPr>
          <a:xfrm>
            <a:off x="323528" y="1340768"/>
            <a:ext cx="8568952" cy="5112568"/>
          </a:xfrm>
        </p:spPr>
        <p:txBody>
          <a:bodyPr>
            <a:normAutofit fontScale="62500" lnSpcReduction="20000"/>
          </a:bodyPr>
          <a:lstStyle/>
          <a:p>
            <a:pPr algn="l"/>
            <a:r>
              <a:rPr lang="nl-NL" b="1" dirty="0" smtClean="0">
                <a:solidFill>
                  <a:schemeClr val="tx1"/>
                </a:solidFill>
              </a:rPr>
              <a:t>- Lucas 1: 5-2: 40 | Aankondigingen en geboortes van Johannes en Jezus</a:t>
            </a:r>
          </a:p>
          <a:p>
            <a:pPr algn="l"/>
            <a:r>
              <a:rPr lang="nl-NL" sz="2900" dirty="0" smtClean="0">
                <a:hlinkClick r:id="rId2"/>
              </a:rPr>
              <a:t>http://www.christipedia.nl/Artikelen/J/Jezus_Christus/Profetieen_over_Jezus_Christus</a:t>
            </a:r>
            <a:endParaRPr lang="nl-NL" sz="2900" dirty="0" smtClean="0"/>
          </a:p>
          <a:p>
            <a:pPr algn="l"/>
            <a:endParaRPr lang="nl-NL" sz="1300" b="1" dirty="0" smtClean="0"/>
          </a:p>
          <a:p>
            <a:pPr algn="l"/>
            <a:r>
              <a:rPr lang="nl-NL" b="1" dirty="0" smtClean="0">
                <a:solidFill>
                  <a:schemeClr val="tx1"/>
                </a:solidFill>
              </a:rPr>
              <a:t>Johannes en Jezus: een tweeluik: </a:t>
            </a:r>
            <a:r>
              <a:rPr lang="nl-NL" b="1" dirty="0" smtClean="0">
                <a:solidFill>
                  <a:srgbClr val="FF0000"/>
                </a:solidFill>
              </a:rPr>
              <a:t>tegenstelling ouders , reactie, Gods ingrijpen</a:t>
            </a:r>
          </a:p>
          <a:p>
            <a:pPr lvl="1" algn="l"/>
            <a:r>
              <a:rPr lang="nl-NL" b="1" dirty="0" smtClean="0">
                <a:solidFill>
                  <a:srgbClr val="FF0000"/>
                </a:solidFill>
              </a:rPr>
              <a:t>de geboortetijd van Jezus is te herleiden tot het Loofhuttenfeest</a:t>
            </a:r>
          </a:p>
          <a:p>
            <a:pPr algn="l"/>
            <a:r>
              <a:rPr lang="nl-NL" b="1" dirty="0" smtClean="0">
                <a:solidFill>
                  <a:schemeClr val="tx1"/>
                </a:solidFill>
              </a:rPr>
              <a:t>Doorgaande geschiedenis: echo van de aartsvaders</a:t>
            </a:r>
            <a:r>
              <a:rPr lang="nl-NL" b="1" dirty="0" smtClean="0"/>
              <a:t>, </a:t>
            </a:r>
            <a:r>
              <a:rPr lang="nl-NL" b="1" dirty="0" smtClean="0">
                <a:solidFill>
                  <a:srgbClr val="FF0000"/>
                </a:solidFill>
              </a:rPr>
              <a:t>zie tekstverwijzing</a:t>
            </a:r>
          </a:p>
          <a:p>
            <a:pPr lvl="1" algn="l"/>
            <a:r>
              <a:rPr lang="nl-NL" b="1" dirty="0" smtClean="0">
                <a:solidFill>
                  <a:srgbClr val="FF0000"/>
                </a:solidFill>
              </a:rPr>
              <a:t>Luc.1: 31-33 Jacob en David 2 Sam.7, Luc.1: 55 Abraham Gen.17: 7, Hand.13</a:t>
            </a:r>
          </a:p>
          <a:p>
            <a:pPr algn="l"/>
            <a:r>
              <a:rPr lang="nl-NL" b="1" dirty="0" smtClean="0">
                <a:solidFill>
                  <a:schemeClr val="tx1"/>
                </a:solidFill>
              </a:rPr>
              <a:t>Jezus is de grootste in die hele geschiedenislijn  </a:t>
            </a:r>
            <a:r>
              <a:rPr lang="nl-NL" b="1" dirty="0" smtClean="0">
                <a:solidFill>
                  <a:srgbClr val="FF0000"/>
                </a:solidFill>
              </a:rPr>
              <a:t>H.1: 32  (zie ook H.3: 16)</a:t>
            </a:r>
          </a:p>
          <a:p>
            <a:pPr lvl="1" algn="l"/>
            <a:r>
              <a:rPr lang="nl-NL" b="1" dirty="0" smtClean="0">
                <a:solidFill>
                  <a:srgbClr val="FF0000"/>
                </a:solidFill>
              </a:rPr>
              <a:t>Wie is God voor Maria?, H.1: 38, 46 – 49 aandacht voor ‘armen’ </a:t>
            </a:r>
          </a:p>
          <a:p>
            <a:pPr lvl="1" algn="l"/>
            <a:r>
              <a:rPr lang="nl-NL" b="1" dirty="0" smtClean="0">
                <a:solidFill>
                  <a:srgbClr val="FF0000"/>
                </a:solidFill>
              </a:rPr>
              <a:t>Wie </a:t>
            </a:r>
            <a:r>
              <a:rPr lang="nl-NL" b="1" i="1" dirty="0" smtClean="0">
                <a:solidFill>
                  <a:srgbClr val="FF0000"/>
                </a:solidFill>
              </a:rPr>
              <a:t>is</a:t>
            </a:r>
            <a:r>
              <a:rPr lang="nl-NL" b="1" dirty="0" smtClean="0">
                <a:solidFill>
                  <a:srgbClr val="FF0000"/>
                </a:solidFill>
              </a:rPr>
              <a:t> God voor Israël?, H.1: 50 – 55 (zie ook Zacharias in vs.68- 79)</a:t>
            </a:r>
          </a:p>
          <a:p>
            <a:pPr lvl="1" algn="l"/>
            <a:r>
              <a:rPr lang="nl-NL" b="1" dirty="0" smtClean="0">
                <a:solidFill>
                  <a:srgbClr val="FF0000"/>
                </a:solidFill>
              </a:rPr>
              <a:t>Zie alle ‘Gezangen’, ook die van de Engelen H.2: 13-14 en Simeon H.2: 29-32 </a:t>
            </a:r>
          </a:p>
          <a:p>
            <a:pPr algn="l"/>
            <a:endParaRPr lang="nl-NL" sz="800" b="1" dirty="0" smtClean="0"/>
          </a:p>
          <a:p>
            <a:pPr algn="l"/>
            <a:r>
              <a:rPr lang="nl-NL" b="1" dirty="0" smtClean="0">
                <a:solidFill>
                  <a:schemeClr val="tx1"/>
                </a:solidFill>
              </a:rPr>
              <a:t>- Lucas 2:41-52 | Jezus toont dat Hij weet Wie Hij is</a:t>
            </a:r>
            <a:r>
              <a:rPr lang="nl-NL" b="1" dirty="0" smtClean="0"/>
              <a:t> </a:t>
            </a:r>
            <a:r>
              <a:rPr lang="nl-NL" b="1" dirty="0" smtClean="0">
                <a:solidFill>
                  <a:srgbClr val="FF0000"/>
                </a:solidFill>
              </a:rPr>
              <a:t>&amp; waartoe!  Volmaakt Zelfbeeld!</a:t>
            </a:r>
          </a:p>
          <a:p>
            <a:pPr algn="l"/>
            <a:r>
              <a:rPr lang="nl-NL" b="1" dirty="0" smtClean="0">
                <a:solidFill>
                  <a:schemeClr val="tx1"/>
                </a:solidFill>
              </a:rPr>
              <a:t>De kern van de passage ligt in de letterlijk weergegeven zin:  </a:t>
            </a:r>
          </a:p>
          <a:p>
            <a:pPr algn="l"/>
            <a:r>
              <a:rPr lang="nl-NL" b="1" i="1" dirty="0" smtClean="0">
                <a:solidFill>
                  <a:schemeClr val="tx1"/>
                </a:solidFill>
              </a:rPr>
              <a:t>Wisten jullie niet dat in de/het … van Mijn Vader het voor Mij nodig is te zijn? </a:t>
            </a:r>
            <a:r>
              <a:rPr lang="nl-NL" b="1" i="1" dirty="0" smtClean="0">
                <a:solidFill>
                  <a:srgbClr val="FF0000"/>
                </a:solidFill>
              </a:rPr>
              <a:t>Vs.49, H.9:22, 24: 26-27, 44</a:t>
            </a:r>
          </a:p>
          <a:p>
            <a:pPr algn="l"/>
            <a:r>
              <a:rPr lang="nl-NL" b="1" i="1" dirty="0" smtClean="0">
                <a:solidFill>
                  <a:srgbClr val="FF0000"/>
                </a:solidFill>
              </a:rPr>
              <a:t>(verg.vs.40 en 52 met 2 Kron.1: 10 en Luc.11: 31b, méér dan Salomo is hier)</a:t>
            </a:r>
          </a:p>
          <a:p>
            <a:endParaRPr lang="nl-NL" dirty="0"/>
          </a:p>
        </p:txBody>
      </p:sp>
      <p:pic>
        <p:nvPicPr>
          <p:cNvPr id="4" name="Picture 5" descr="dehoeksteen.c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466" y="116632"/>
            <a:ext cx="3539470" cy="1296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2397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3968" y="188640"/>
            <a:ext cx="4174232" cy="1440160"/>
          </a:xfrm>
        </p:spPr>
        <p:txBody>
          <a:bodyPr>
            <a:normAutofit/>
          </a:bodyPr>
          <a:lstStyle/>
          <a:p>
            <a:pPr algn="r"/>
            <a:r>
              <a:rPr lang="nl-NL" sz="3600" b="1" dirty="0" smtClean="0">
                <a:solidFill>
                  <a:srgbClr val="FF0000"/>
                </a:solidFill>
              </a:rPr>
              <a:t>Luc.1: 4 - 4: 13  Johannes en Jezus</a:t>
            </a:r>
            <a:endParaRPr lang="nl-NL" sz="3600" b="1" dirty="0">
              <a:solidFill>
                <a:srgbClr val="FF0000"/>
              </a:solidFill>
            </a:endParaRPr>
          </a:p>
        </p:txBody>
      </p:sp>
      <p:sp>
        <p:nvSpPr>
          <p:cNvPr id="3" name="Ondertitel 2"/>
          <p:cNvSpPr>
            <a:spLocks noGrp="1"/>
          </p:cNvSpPr>
          <p:nvPr>
            <p:ph type="subTitle" idx="1"/>
          </p:nvPr>
        </p:nvSpPr>
        <p:spPr>
          <a:xfrm>
            <a:off x="251520" y="1484784"/>
            <a:ext cx="8568952" cy="5112568"/>
          </a:xfrm>
        </p:spPr>
        <p:txBody>
          <a:bodyPr>
            <a:normAutofit fontScale="77500" lnSpcReduction="20000"/>
          </a:bodyPr>
          <a:lstStyle/>
          <a:p>
            <a:pPr algn="l"/>
            <a:r>
              <a:rPr lang="nl-NL" b="1" dirty="0" smtClean="0">
                <a:solidFill>
                  <a:schemeClr val="tx1"/>
                </a:solidFill>
              </a:rPr>
              <a:t>Lucas 3:1-4:13 | Optreden van Johannes en de zalving van Jezus</a:t>
            </a:r>
          </a:p>
          <a:p>
            <a:pPr algn="l"/>
            <a:r>
              <a:rPr lang="nl-NL" b="1" dirty="0" smtClean="0">
                <a:solidFill>
                  <a:schemeClr val="tx1"/>
                </a:solidFill>
              </a:rPr>
              <a:t>3:1-2a | Politieke en tijds-duiding, </a:t>
            </a:r>
            <a:r>
              <a:rPr lang="nl-NL" b="1" dirty="0" smtClean="0">
                <a:solidFill>
                  <a:srgbClr val="FF0000"/>
                </a:solidFill>
              </a:rPr>
              <a:t>is dus te verifiëren, betrouwbaar</a:t>
            </a:r>
          </a:p>
          <a:p>
            <a:pPr algn="l"/>
            <a:r>
              <a:rPr lang="nl-NL" b="1" dirty="0" smtClean="0">
                <a:solidFill>
                  <a:schemeClr val="tx1"/>
                </a:solidFill>
              </a:rPr>
              <a:t>3:2b-20 | Johannes’ optreden: </a:t>
            </a:r>
          </a:p>
          <a:p>
            <a:pPr lvl="1" algn="l"/>
            <a:r>
              <a:rPr lang="nl-NL" b="1" dirty="0" smtClean="0">
                <a:solidFill>
                  <a:srgbClr val="FF0000"/>
                </a:solidFill>
              </a:rPr>
              <a:t>Oproep tot bekering &amp; verandert leven, houding van Johannes </a:t>
            </a:r>
          </a:p>
          <a:p>
            <a:pPr algn="l"/>
            <a:r>
              <a:rPr lang="nl-NL" b="1" dirty="0" smtClean="0">
                <a:solidFill>
                  <a:schemeClr val="tx1"/>
                </a:solidFill>
              </a:rPr>
              <a:t>3:21-22 | Jezus bij de Jordaan: </a:t>
            </a:r>
            <a:r>
              <a:rPr lang="nl-NL" b="1" dirty="0" smtClean="0">
                <a:solidFill>
                  <a:srgbClr val="FF0000"/>
                </a:solidFill>
              </a:rPr>
              <a:t>Jezus’ doop, bevestiging Messias</a:t>
            </a:r>
          </a:p>
          <a:p>
            <a:pPr lvl="1" algn="l"/>
            <a:r>
              <a:rPr lang="nl-NL" b="1" dirty="0" smtClean="0">
                <a:solidFill>
                  <a:srgbClr val="FF0000"/>
                </a:solidFill>
              </a:rPr>
              <a:t>Vs.22: Verg. Gen.22: 2, Ps.2: 7, Jes.42: 1, zie tekst verwijzingen</a:t>
            </a:r>
          </a:p>
          <a:p>
            <a:pPr lvl="1" algn="l"/>
            <a:r>
              <a:rPr lang="nl-NL" b="1" dirty="0" smtClean="0">
                <a:solidFill>
                  <a:srgbClr val="FF0000"/>
                </a:solidFill>
              </a:rPr>
              <a:t>Vraag: Waarom moest Jezus gedoopt worden?</a:t>
            </a:r>
          </a:p>
          <a:p>
            <a:pPr algn="l"/>
            <a:r>
              <a:rPr lang="nl-NL" b="1" dirty="0" smtClean="0">
                <a:solidFill>
                  <a:schemeClr val="tx1"/>
                </a:solidFill>
              </a:rPr>
              <a:t>3:23-4:13 | Jezus’ geslachtslijn </a:t>
            </a:r>
          </a:p>
          <a:p>
            <a:pPr lvl="1" algn="l"/>
            <a:r>
              <a:rPr lang="nl-NL" b="1" dirty="0" smtClean="0">
                <a:solidFill>
                  <a:srgbClr val="FF0000"/>
                </a:solidFill>
              </a:rPr>
              <a:t>Gaat terug tot Adam = gehele mensheid, (Matt. vanaf Abraham)</a:t>
            </a:r>
          </a:p>
          <a:p>
            <a:pPr lvl="1" algn="l"/>
            <a:r>
              <a:rPr lang="nl-NL" b="1" dirty="0" smtClean="0">
                <a:solidFill>
                  <a:srgbClr val="FF0000"/>
                </a:solidFill>
              </a:rPr>
              <a:t>De 2</a:t>
            </a:r>
            <a:r>
              <a:rPr lang="nl-NL" b="1" baseline="30000" dirty="0" smtClean="0">
                <a:solidFill>
                  <a:srgbClr val="FF0000"/>
                </a:solidFill>
              </a:rPr>
              <a:t>e</a:t>
            </a:r>
            <a:r>
              <a:rPr lang="nl-NL" b="1" dirty="0" smtClean="0">
                <a:solidFill>
                  <a:srgbClr val="FF0000"/>
                </a:solidFill>
              </a:rPr>
              <a:t> Adam 2 Kor.15: 45, ook Rom.5: 12-21 Adam en Christus</a:t>
            </a:r>
          </a:p>
          <a:p>
            <a:pPr lvl="1" algn="l"/>
            <a:r>
              <a:rPr lang="nl-NL" b="1" dirty="0" smtClean="0">
                <a:solidFill>
                  <a:srgbClr val="FF0000"/>
                </a:solidFill>
              </a:rPr>
              <a:t>(Had Jezus </a:t>
            </a:r>
            <a:r>
              <a:rPr lang="nl-NL" b="1" dirty="0" err="1" smtClean="0">
                <a:solidFill>
                  <a:srgbClr val="FF0000"/>
                </a:solidFill>
              </a:rPr>
              <a:t>half-broers</a:t>
            </a:r>
            <a:r>
              <a:rPr lang="nl-NL" b="1" dirty="0" smtClean="0">
                <a:solidFill>
                  <a:srgbClr val="FF0000"/>
                </a:solidFill>
              </a:rPr>
              <a:t>/zussen? Zie Marc.3: 31-35 , 6: 5)</a:t>
            </a:r>
          </a:p>
          <a:p>
            <a:pPr marL="342900" lvl="1" indent="-342900" algn="l"/>
            <a:r>
              <a:rPr lang="nl-NL" b="1" dirty="0" smtClean="0">
                <a:solidFill>
                  <a:schemeClr val="tx1"/>
                </a:solidFill>
              </a:rPr>
              <a:t>Jezus in de woestijn.</a:t>
            </a:r>
          </a:p>
          <a:p>
            <a:pPr marL="742950" lvl="2" indent="-342900" algn="l"/>
            <a:r>
              <a:rPr lang="nl-NL" sz="2800" b="1" dirty="0" err="1" smtClean="0">
                <a:solidFill>
                  <a:srgbClr val="FF0000"/>
                </a:solidFill>
              </a:rPr>
              <a:t>Itt</a:t>
            </a:r>
            <a:r>
              <a:rPr lang="nl-NL" sz="2800" b="1" dirty="0" smtClean="0">
                <a:solidFill>
                  <a:srgbClr val="FF0000"/>
                </a:solidFill>
              </a:rPr>
              <a:t>. 1e Adam en volk Israël die faalden in de beproeving/verzoeking</a:t>
            </a:r>
          </a:p>
          <a:p>
            <a:endParaRPr lang="nl-NL" dirty="0"/>
          </a:p>
        </p:txBody>
      </p:sp>
      <p:pic>
        <p:nvPicPr>
          <p:cNvPr id="4"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3539470" cy="1296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090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3968" y="260649"/>
            <a:ext cx="4174232" cy="1296143"/>
          </a:xfrm>
        </p:spPr>
        <p:txBody>
          <a:bodyPr>
            <a:noAutofit/>
          </a:bodyPr>
          <a:lstStyle/>
          <a:p>
            <a:pPr algn="r"/>
            <a:r>
              <a:rPr lang="nl-NL" sz="3200" b="1" dirty="0" smtClean="0">
                <a:solidFill>
                  <a:srgbClr val="FF0000"/>
                </a:solidFill>
              </a:rPr>
              <a:t>Luc.1:4-4:13 Johannes &amp; Jezus (samenvatting)</a:t>
            </a:r>
            <a:endParaRPr lang="nl-NL" sz="3200" b="1" dirty="0">
              <a:solidFill>
                <a:srgbClr val="FF0000"/>
              </a:solidFill>
            </a:endParaRPr>
          </a:p>
        </p:txBody>
      </p:sp>
      <p:sp>
        <p:nvSpPr>
          <p:cNvPr id="3" name="Ondertitel 2"/>
          <p:cNvSpPr>
            <a:spLocks noGrp="1"/>
          </p:cNvSpPr>
          <p:nvPr>
            <p:ph type="subTitle" idx="1"/>
          </p:nvPr>
        </p:nvSpPr>
        <p:spPr>
          <a:xfrm>
            <a:off x="251520" y="1484784"/>
            <a:ext cx="8784976" cy="5184576"/>
          </a:xfrm>
        </p:spPr>
        <p:txBody>
          <a:bodyPr>
            <a:normAutofit fontScale="40000" lnSpcReduction="20000"/>
          </a:bodyPr>
          <a:lstStyle/>
          <a:p>
            <a:pPr algn="l"/>
            <a:r>
              <a:rPr lang="nl-NL" sz="5300" b="1" dirty="0" smtClean="0">
                <a:solidFill>
                  <a:srgbClr val="FF0000"/>
                </a:solidFill>
              </a:rPr>
              <a:t>Lucas beantwoordt de vraag: Is deze Jezus inderdaad Gods Zoon, de Messias?</a:t>
            </a:r>
          </a:p>
          <a:p>
            <a:pPr lvl="0" algn="l"/>
            <a:r>
              <a:rPr lang="nl-NL" sz="5300" b="1" dirty="0" smtClean="0">
                <a:solidFill>
                  <a:schemeClr val="tx1"/>
                </a:solidFill>
              </a:rPr>
              <a:t>- Hij introduceert twee personen in parallel. Johannes is dan wel degene die het eerst komt, maar in de verwachting van ‘iemand die méér vermag dan hijzelf (3:16) en dat is Jezus, </a:t>
            </a:r>
            <a:r>
              <a:rPr lang="nl-NL" sz="5300" b="1" dirty="0" smtClean="0">
                <a:solidFill>
                  <a:srgbClr val="FF0000"/>
                </a:solidFill>
              </a:rPr>
              <a:t>alles is bovennatuurlijk, ingrijpen in de natuur</a:t>
            </a:r>
          </a:p>
          <a:p>
            <a:pPr lvl="0" algn="l"/>
            <a:r>
              <a:rPr lang="nl-NL" sz="5300" b="1" dirty="0" smtClean="0">
                <a:solidFill>
                  <a:schemeClr val="tx1"/>
                </a:solidFill>
              </a:rPr>
              <a:t>- Over Jezus worden profetische uitspraken gedaan: de tijd van redding is aangebroken</a:t>
            </a:r>
            <a:r>
              <a:rPr lang="nl-NL" sz="5300" b="1" dirty="0" smtClean="0"/>
              <a:t>, </a:t>
            </a:r>
            <a:r>
              <a:rPr lang="nl-NL" sz="5300" b="1" dirty="0" err="1" smtClean="0">
                <a:solidFill>
                  <a:srgbClr val="FF0000"/>
                </a:solidFill>
              </a:rPr>
              <a:t>mn</a:t>
            </a:r>
            <a:r>
              <a:rPr lang="nl-NL" sz="5300" b="1" dirty="0" smtClean="0">
                <a:solidFill>
                  <a:srgbClr val="FF0000"/>
                </a:solidFill>
              </a:rPr>
              <a:t>. in de lofzangen &amp; in </a:t>
            </a:r>
            <a:r>
              <a:rPr lang="nl-NL" sz="5300" b="1" u="sng" dirty="0" smtClean="0">
                <a:solidFill>
                  <a:srgbClr val="FF0000"/>
                </a:solidFill>
              </a:rPr>
              <a:t>“daden verrichtend Woord” </a:t>
            </a:r>
            <a:r>
              <a:rPr lang="nl-NL" sz="5300" b="1" dirty="0" smtClean="0">
                <a:solidFill>
                  <a:srgbClr val="FF0000"/>
                </a:solidFill>
              </a:rPr>
              <a:t>van Jezus</a:t>
            </a:r>
          </a:p>
          <a:p>
            <a:pPr lvl="0" algn="l"/>
            <a:r>
              <a:rPr lang="nl-NL" sz="5300" b="1" dirty="0" smtClean="0">
                <a:solidFill>
                  <a:schemeClr val="tx1"/>
                </a:solidFill>
              </a:rPr>
              <a:t>- Jezus’ ultieme gehoorzaamheid aan Zijn Vader, al op jonge leeftijd</a:t>
            </a:r>
          </a:p>
          <a:p>
            <a:pPr lvl="0" algn="l"/>
            <a:r>
              <a:rPr lang="nl-NL" sz="5300" b="1" dirty="0" smtClean="0">
                <a:solidFill>
                  <a:schemeClr val="tx1"/>
                </a:solidFill>
              </a:rPr>
              <a:t>- Jezus is gedoopt en vervuld van Gods Geest, bevestigd door de stem van de Vader uit de hemel: </a:t>
            </a:r>
            <a:r>
              <a:rPr lang="nl-NL" sz="5300" b="1" dirty="0" smtClean="0">
                <a:solidFill>
                  <a:srgbClr val="FF0000"/>
                </a:solidFill>
              </a:rPr>
              <a:t>Deze is Mijn geliefde Zoon, in Hem heb in welbehagen</a:t>
            </a:r>
          </a:p>
          <a:p>
            <a:pPr algn="l"/>
            <a:r>
              <a:rPr lang="nl-NL" sz="5300" b="1" dirty="0" smtClean="0">
                <a:solidFill>
                  <a:schemeClr val="tx1"/>
                </a:solidFill>
              </a:rPr>
              <a:t>- Jezus stamt af van David, Abraham en Adam: Hij is de Zoon des Mensen, </a:t>
            </a:r>
            <a:r>
              <a:rPr lang="nl-NL" sz="5300" b="1" dirty="0" smtClean="0">
                <a:solidFill>
                  <a:srgbClr val="FF0000"/>
                </a:solidFill>
              </a:rPr>
              <a:t>zoals God Adam bedoeld had (2</a:t>
            </a:r>
            <a:r>
              <a:rPr lang="nl-NL" sz="5300" b="1" baseline="30000" dirty="0" smtClean="0">
                <a:solidFill>
                  <a:srgbClr val="FF0000"/>
                </a:solidFill>
              </a:rPr>
              <a:t>e</a:t>
            </a:r>
            <a:r>
              <a:rPr lang="nl-NL" sz="5300" b="1" dirty="0" smtClean="0">
                <a:solidFill>
                  <a:srgbClr val="FF0000"/>
                </a:solidFill>
              </a:rPr>
              <a:t> Adam), </a:t>
            </a:r>
            <a:r>
              <a:rPr lang="nl-NL" sz="5300" b="1" dirty="0" smtClean="0">
                <a:solidFill>
                  <a:schemeClr val="tx1"/>
                </a:solidFill>
              </a:rPr>
              <a:t>Hij is de vervulling, de </a:t>
            </a:r>
            <a:r>
              <a:rPr lang="nl-NL" sz="5300" b="1" dirty="0" smtClean="0">
                <a:solidFill>
                  <a:srgbClr val="FF0000"/>
                </a:solidFill>
              </a:rPr>
              <a:t>verwerkelijking</a:t>
            </a:r>
            <a:r>
              <a:rPr lang="nl-NL" sz="5300" b="1" dirty="0" smtClean="0"/>
              <a:t> </a:t>
            </a:r>
            <a:r>
              <a:rPr lang="nl-NL" sz="5300" b="1" dirty="0" smtClean="0">
                <a:solidFill>
                  <a:schemeClr val="tx1"/>
                </a:solidFill>
              </a:rPr>
              <a:t>van de hoop van het OT. </a:t>
            </a:r>
            <a:r>
              <a:rPr lang="nl-NL" sz="5300" b="1" dirty="0" smtClean="0">
                <a:solidFill>
                  <a:srgbClr val="FF0000"/>
                </a:solidFill>
              </a:rPr>
              <a:t>De Hebreeuwse Koning en Zijn taak is nog niet volledig voltooid, Hij wordt Koning op </a:t>
            </a:r>
            <a:r>
              <a:rPr lang="nl-NL" sz="5300" b="1" dirty="0" err="1" smtClean="0">
                <a:solidFill>
                  <a:srgbClr val="FF0000"/>
                </a:solidFill>
              </a:rPr>
              <a:t>David’s</a:t>
            </a:r>
            <a:r>
              <a:rPr lang="nl-NL" sz="5300" b="1" dirty="0" smtClean="0">
                <a:solidFill>
                  <a:srgbClr val="FF0000"/>
                </a:solidFill>
              </a:rPr>
              <a:t> troon, te Jeruzalem </a:t>
            </a:r>
          </a:p>
          <a:p>
            <a:pPr lvl="0" algn="l"/>
            <a:r>
              <a:rPr lang="nl-NL" sz="5300" b="1" dirty="0" smtClean="0">
                <a:solidFill>
                  <a:schemeClr val="tx1"/>
                </a:solidFill>
              </a:rPr>
              <a:t>- Met alle passages presenteert Lucas Jezus als Degene Die alle recht heeft om Gods redding te brengen, voor Jood en heiden   </a:t>
            </a:r>
            <a:r>
              <a:rPr lang="nl-NL" sz="5300" b="1" dirty="0" smtClean="0">
                <a:solidFill>
                  <a:srgbClr val="FF0000"/>
                </a:solidFill>
              </a:rPr>
              <a:t>Rom.1: 16-17</a:t>
            </a:r>
          </a:p>
          <a:p>
            <a:pPr algn="l"/>
            <a:endParaRPr lang="nl-NL" sz="2500" b="1" dirty="0" smtClean="0">
              <a:solidFill>
                <a:schemeClr val="tx1"/>
              </a:solidFill>
            </a:endParaRPr>
          </a:p>
          <a:p>
            <a:pPr algn="l"/>
            <a:r>
              <a:rPr lang="nl-NL" sz="5300" b="1" dirty="0" smtClean="0">
                <a:solidFill>
                  <a:schemeClr val="tx1"/>
                </a:solidFill>
              </a:rPr>
              <a:t>En deze Jezus is ook de rest van Lucas de Hoofdpersoon in </a:t>
            </a:r>
            <a:r>
              <a:rPr lang="nl-NL" sz="5300" b="1" u="sng" dirty="0">
                <a:solidFill>
                  <a:srgbClr val="FF0000"/>
                </a:solidFill>
              </a:rPr>
              <a:t>“daden verrichtend Woord” </a:t>
            </a:r>
            <a:endParaRPr lang="nl-NL" sz="5300" b="1" u="sng" dirty="0" smtClean="0">
              <a:solidFill>
                <a:schemeClr val="tx1"/>
              </a:solidFill>
            </a:endParaRPr>
          </a:p>
          <a:p>
            <a:endParaRPr lang="nl-NL" dirty="0"/>
          </a:p>
        </p:txBody>
      </p:sp>
      <p:pic>
        <p:nvPicPr>
          <p:cNvPr id="4"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3539470" cy="1368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1849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3968" y="260649"/>
            <a:ext cx="4174232" cy="1440160"/>
          </a:xfrm>
        </p:spPr>
        <p:txBody>
          <a:bodyPr>
            <a:normAutofit/>
          </a:bodyPr>
          <a:lstStyle/>
          <a:p>
            <a:pPr algn="r"/>
            <a:r>
              <a:rPr lang="nl-NL" sz="3600" b="1" dirty="0" smtClean="0">
                <a:solidFill>
                  <a:srgbClr val="FF0000"/>
                </a:solidFill>
              </a:rPr>
              <a:t>Wordt vervolgd</a:t>
            </a:r>
            <a:endParaRPr lang="nl-NL" sz="3600" b="1" dirty="0">
              <a:solidFill>
                <a:srgbClr val="FF0000"/>
              </a:solidFill>
            </a:endParaRPr>
          </a:p>
        </p:txBody>
      </p:sp>
      <p:sp>
        <p:nvSpPr>
          <p:cNvPr id="3" name="Ondertitel 2"/>
          <p:cNvSpPr>
            <a:spLocks noGrp="1"/>
          </p:cNvSpPr>
          <p:nvPr>
            <p:ph type="subTitle" idx="1"/>
          </p:nvPr>
        </p:nvSpPr>
        <p:spPr>
          <a:xfrm>
            <a:off x="683568" y="1772816"/>
            <a:ext cx="7776864" cy="4464496"/>
          </a:xfrm>
        </p:spPr>
        <p:txBody>
          <a:bodyPr>
            <a:normAutofit/>
          </a:bodyPr>
          <a:lstStyle/>
          <a:p>
            <a:endParaRPr lang="nl-NL" b="1" dirty="0" smtClean="0">
              <a:solidFill>
                <a:srgbClr val="FF0000"/>
              </a:solidFill>
            </a:endParaRPr>
          </a:p>
          <a:p>
            <a:r>
              <a:rPr lang="nl-NL" b="1" dirty="0" smtClean="0">
                <a:solidFill>
                  <a:srgbClr val="FF0000"/>
                </a:solidFill>
              </a:rPr>
              <a:t>Volgende studieavond </a:t>
            </a:r>
            <a:endParaRPr lang="nl-NL" b="1" dirty="0">
              <a:solidFill>
                <a:srgbClr val="FF0000"/>
              </a:solidFill>
            </a:endParaRPr>
          </a:p>
          <a:p>
            <a:r>
              <a:rPr lang="nl-NL" b="1" dirty="0" smtClean="0">
                <a:solidFill>
                  <a:srgbClr val="FF0000"/>
                </a:solidFill>
              </a:rPr>
              <a:t>Op maandagavond 3 febr.2020</a:t>
            </a:r>
          </a:p>
          <a:p>
            <a:r>
              <a:rPr lang="nl-NL" b="1" dirty="0" smtClean="0">
                <a:solidFill>
                  <a:srgbClr val="FF0000"/>
                </a:solidFill>
              </a:rPr>
              <a:t>Lucas 4: 14 – 9: 50</a:t>
            </a:r>
            <a:endParaRPr lang="nl-NL" b="1" dirty="0">
              <a:solidFill>
                <a:srgbClr val="FF0000"/>
              </a:solidFill>
            </a:endParaRPr>
          </a:p>
        </p:txBody>
      </p:sp>
      <p:pic>
        <p:nvPicPr>
          <p:cNvPr id="4"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498" y="260648"/>
            <a:ext cx="3539470" cy="144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5163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572000" y="188640"/>
            <a:ext cx="3886200" cy="1224136"/>
          </a:xfrm>
        </p:spPr>
        <p:txBody>
          <a:bodyPr>
            <a:normAutofit/>
          </a:bodyPr>
          <a:lstStyle/>
          <a:p>
            <a:pPr algn="r"/>
            <a:r>
              <a:rPr lang="nl-NL" sz="3600" b="1" dirty="0" smtClean="0">
                <a:solidFill>
                  <a:srgbClr val="FF0000"/>
                </a:solidFill>
              </a:rPr>
              <a:t>Programma</a:t>
            </a:r>
            <a:endParaRPr lang="nl-NL" sz="3600" b="1" dirty="0">
              <a:solidFill>
                <a:srgbClr val="FF0000"/>
              </a:solidFill>
            </a:endParaRPr>
          </a:p>
        </p:txBody>
      </p:sp>
      <p:sp>
        <p:nvSpPr>
          <p:cNvPr id="3" name="Ondertitel 2"/>
          <p:cNvSpPr>
            <a:spLocks noGrp="1"/>
          </p:cNvSpPr>
          <p:nvPr>
            <p:ph type="subTitle" idx="1"/>
          </p:nvPr>
        </p:nvSpPr>
        <p:spPr>
          <a:xfrm>
            <a:off x="395536" y="1484784"/>
            <a:ext cx="8352928" cy="5112568"/>
          </a:xfrm>
        </p:spPr>
        <p:txBody>
          <a:bodyPr>
            <a:normAutofit/>
          </a:bodyPr>
          <a:lstStyle/>
          <a:p>
            <a:pPr algn="l"/>
            <a:r>
              <a:rPr lang="nl-NL" sz="2600" b="1" dirty="0" smtClean="0">
                <a:solidFill>
                  <a:srgbClr val="FF0000"/>
                </a:solidFill>
              </a:rPr>
              <a:t>Welkom </a:t>
            </a:r>
          </a:p>
          <a:p>
            <a:pPr algn="l"/>
            <a:r>
              <a:rPr lang="nl-NL" sz="2600" b="1" dirty="0" smtClean="0">
                <a:solidFill>
                  <a:srgbClr val="FF0000"/>
                </a:solidFill>
              </a:rPr>
              <a:t>	en </a:t>
            </a:r>
          </a:p>
          <a:p>
            <a:pPr algn="l"/>
            <a:r>
              <a:rPr lang="nl-NL" sz="2600" b="1" dirty="0" smtClean="0">
                <a:solidFill>
                  <a:srgbClr val="FF0000"/>
                </a:solidFill>
              </a:rPr>
              <a:t>		Opening/Inleiding</a:t>
            </a:r>
          </a:p>
          <a:p>
            <a:pPr algn="l"/>
            <a:endParaRPr lang="nl-NL" sz="1000" b="1" dirty="0">
              <a:solidFill>
                <a:srgbClr val="FF0000"/>
              </a:solidFill>
            </a:endParaRPr>
          </a:p>
          <a:p>
            <a:pPr algn="l"/>
            <a:r>
              <a:rPr lang="nl-NL" sz="2600" b="1" dirty="0" smtClean="0">
                <a:solidFill>
                  <a:srgbClr val="FF0000"/>
                </a:solidFill>
              </a:rPr>
              <a:t>- De persoon Jezus n.a.v. Luc.4:14-21</a:t>
            </a:r>
          </a:p>
          <a:p>
            <a:pPr algn="l"/>
            <a:r>
              <a:rPr lang="nl-NL" sz="2600" b="1" dirty="0" smtClean="0">
                <a:solidFill>
                  <a:srgbClr val="FF0000"/>
                </a:solidFill>
              </a:rPr>
              <a:t>- Kennismaking Wie ben ik? en Wie zijn jullie?</a:t>
            </a:r>
          </a:p>
          <a:p>
            <a:pPr algn="l"/>
            <a:r>
              <a:rPr lang="nl-NL" sz="2600" b="1" dirty="0">
                <a:solidFill>
                  <a:srgbClr val="FF0000"/>
                </a:solidFill>
              </a:rPr>
              <a:t>-</a:t>
            </a:r>
            <a:r>
              <a:rPr lang="nl-NL" sz="2600" b="1" dirty="0" smtClean="0">
                <a:solidFill>
                  <a:srgbClr val="FF0000"/>
                </a:solidFill>
              </a:rPr>
              <a:t> De historische achtergrond van het Nieuwe Testament</a:t>
            </a:r>
          </a:p>
          <a:p>
            <a:pPr algn="l"/>
            <a:r>
              <a:rPr lang="nl-NL" sz="2600" b="1" dirty="0" smtClean="0">
                <a:solidFill>
                  <a:srgbClr val="FF0000"/>
                </a:solidFill>
              </a:rPr>
              <a:t>- Structuur van het Evangelie volgens Lucas</a:t>
            </a:r>
          </a:p>
          <a:p>
            <a:pPr algn="l"/>
            <a:r>
              <a:rPr lang="nl-NL" sz="2600" b="1" dirty="0" smtClean="0">
                <a:solidFill>
                  <a:srgbClr val="FF0000"/>
                </a:solidFill>
              </a:rPr>
              <a:t>- Auteur, doelgroep en datering</a:t>
            </a:r>
          </a:p>
          <a:p>
            <a:pPr algn="l"/>
            <a:r>
              <a:rPr lang="nl-NL" sz="2600" b="1" dirty="0" smtClean="0">
                <a:solidFill>
                  <a:srgbClr val="FF0000"/>
                </a:solidFill>
              </a:rPr>
              <a:t>- De inhoud van Lucas </a:t>
            </a:r>
            <a:r>
              <a:rPr lang="nl-NL" sz="2600" b="1" dirty="0" smtClean="0">
                <a:solidFill>
                  <a:schemeClr val="tx2"/>
                </a:solidFill>
              </a:rPr>
              <a:t>1:1 – 4: 13</a:t>
            </a:r>
          </a:p>
          <a:p>
            <a:pPr algn="l"/>
            <a:r>
              <a:rPr lang="nl-NL" sz="2600" b="1" dirty="0" smtClean="0">
                <a:solidFill>
                  <a:srgbClr val="FF0000"/>
                </a:solidFill>
              </a:rPr>
              <a:t>- Samenvatting en afsluiting</a:t>
            </a:r>
          </a:p>
          <a:p>
            <a:endParaRPr lang="nl-NL" dirty="0"/>
          </a:p>
        </p:txBody>
      </p:sp>
      <p:pic>
        <p:nvPicPr>
          <p:cNvPr id="4"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88640"/>
            <a:ext cx="3312368" cy="1296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828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3968" y="188640"/>
            <a:ext cx="4464496" cy="1224135"/>
          </a:xfrm>
        </p:spPr>
        <p:txBody>
          <a:bodyPr>
            <a:normAutofit/>
          </a:bodyPr>
          <a:lstStyle/>
          <a:p>
            <a:pPr algn="r"/>
            <a:r>
              <a:rPr lang="nl-NL" sz="3600" b="1" dirty="0" smtClean="0">
                <a:solidFill>
                  <a:srgbClr val="FF0000"/>
                </a:solidFill>
              </a:rPr>
              <a:t>Opening - Inleiding</a:t>
            </a:r>
            <a:endParaRPr lang="nl-NL" sz="3600" b="1" dirty="0">
              <a:solidFill>
                <a:srgbClr val="FF0000"/>
              </a:solidFill>
            </a:endParaRPr>
          </a:p>
        </p:txBody>
      </p:sp>
      <p:sp>
        <p:nvSpPr>
          <p:cNvPr id="3" name="Ondertitel 2"/>
          <p:cNvSpPr>
            <a:spLocks noGrp="1"/>
          </p:cNvSpPr>
          <p:nvPr>
            <p:ph type="subTitle" idx="1"/>
          </p:nvPr>
        </p:nvSpPr>
        <p:spPr>
          <a:xfrm>
            <a:off x="467544" y="1268760"/>
            <a:ext cx="8280920" cy="5184576"/>
          </a:xfrm>
        </p:spPr>
        <p:txBody>
          <a:bodyPr>
            <a:normAutofit fontScale="92500" lnSpcReduction="20000"/>
          </a:bodyPr>
          <a:lstStyle/>
          <a:p>
            <a:pPr algn="l"/>
            <a:r>
              <a:rPr lang="nl-NL" altLang="nl-NL" sz="2400" b="1" dirty="0" smtClean="0">
                <a:solidFill>
                  <a:schemeClr val="tx1"/>
                </a:solidFill>
              </a:rPr>
              <a:t>Lezen: Lucas 4:14-21</a:t>
            </a:r>
            <a:r>
              <a:rPr lang="nl-NL" altLang="nl-NL" sz="2400" b="1" dirty="0" smtClean="0"/>
              <a:t>, </a:t>
            </a:r>
            <a:r>
              <a:rPr lang="nl-NL" altLang="nl-NL" sz="2400" b="1" dirty="0" smtClean="0">
                <a:solidFill>
                  <a:srgbClr val="FF0000"/>
                </a:solidFill>
              </a:rPr>
              <a:t>Wat lees je?</a:t>
            </a:r>
          </a:p>
          <a:p>
            <a:pPr algn="l"/>
            <a:r>
              <a:rPr lang="nl-NL" altLang="nl-NL" sz="2400" b="1" dirty="0" smtClean="0">
                <a:solidFill>
                  <a:schemeClr val="tx1"/>
                </a:solidFill>
              </a:rPr>
              <a:t>Wie is Jezus? </a:t>
            </a:r>
            <a:r>
              <a:rPr lang="nl-NL" altLang="nl-NL" sz="2400" b="1" dirty="0" smtClean="0">
                <a:solidFill>
                  <a:srgbClr val="FF0000"/>
                </a:solidFill>
              </a:rPr>
              <a:t>naar de beschrijving van Lucas</a:t>
            </a:r>
            <a:endParaRPr lang="nl-NL" altLang="nl-NL" sz="2400" b="1" dirty="0" smtClean="0"/>
          </a:p>
          <a:p>
            <a:pPr algn="l"/>
            <a:endParaRPr lang="nl-NL" altLang="nl-NL" sz="2400" b="1" dirty="0" smtClean="0"/>
          </a:p>
          <a:p>
            <a:pPr algn="l"/>
            <a:r>
              <a:rPr lang="nl-NL" sz="2400" b="1" dirty="0" smtClean="0">
                <a:solidFill>
                  <a:srgbClr val="FF0000"/>
                </a:solidFill>
              </a:rPr>
              <a:t>Vergelijk de inleiding en slot van de andere 3 Evangeliën</a:t>
            </a:r>
          </a:p>
          <a:p>
            <a:pPr algn="l"/>
            <a:endParaRPr lang="nl-NL" sz="2400" b="1" dirty="0" smtClean="0">
              <a:solidFill>
                <a:srgbClr val="FF0000"/>
              </a:solidFill>
            </a:endParaRPr>
          </a:p>
          <a:p>
            <a:pPr algn="l"/>
            <a:r>
              <a:rPr lang="nl-NL" altLang="nl-NL" sz="2400" b="1" dirty="0" smtClean="0">
                <a:solidFill>
                  <a:srgbClr val="FF0000"/>
                </a:solidFill>
              </a:rPr>
              <a:t>Zou jij het aandurven om een beschrijving van Jezus te maken?</a:t>
            </a:r>
          </a:p>
          <a:p>
            <a:pPr algn="l"/>
            <a:endParaRPr lang="nl-NL" altLang="nl-NL" sz="2400" b="1" dirty="0" smtClean="0">
              <a:solidFill>
                <a:srgbClr val="FF0000"/>
              </a:solidFill>
            </a:endParaRPr>
          </a:p>
          <a:p>
            <a:pPr algn="l"/>
            <a:r>
              <a:rPr lang="nl-NL" altLang="nl-NL" sz="2400" b="1" dirty="0" smtClean="0">
                <a:solidFill>
                  <a:srgbClr val="FF0000"/>
                </a:solidFill>
              </a:rPr>
              <a:t>(Paulus: </a:t>
            </a:r>
            <a:r>
              <a:rPr lang="nl-NL" sz="2400" b="1" i="1" dirty="0" smtClean="0">
                <a:solidFill>
                  <a:schemeClr val="tx1"/>
                </a:solidFill>
              </a:rPr>
              <a:t>Onze </a:t>
            </a:r>
            <a:r>
              <a:rPr lang="nl-NL" sz="2400" b="1" i="1" dirty="0">
                <a:solidFill>
                  <a:schemeClr val="tx1"/>
                </a:solidFill>
              </a:rPr>
              <a:t>brief zijt gij, geschreven in onze harten, kenbaar en leesbaar voor alle mensen, daar </a:t>
            </a:r>
            <a:r>
              <a:rPr lang="nl-NL" sz="2400" b="1" i="1" dirty="0">
                <a:solidFill>
                  <a:srgbClr val="FF0000"/>
                </a:solidFill>
              </a:rPr>
              <a:t>gij toont een brief van Christus te zijn</a:t>
            </a:r>
            <a:r>
              <a:rPr lang="nl-NL" sz="2400" b="1" i="1" dirty="0">
                <a:solidFill>
                  <a:schemeClr val="tx1"/>
                </a:solidFill>
              </a:rPr>
              <a:t>, door onze dienst opgesteld, niet met inkt geschreven, maar met de Geest van de levende God, niet op tafelen van steen, maar op tafelen van vlees in de harten.                    </a:t>
            </a:r>
            <a:r>
              <a:rPr lang="nl-NL" sz="2400" b="1" i="1" dirty="0" smtClean="0">
                <a:solidFill>
                  <a:schemeClr val="tx1"/>
                </a:solidFill>
              </a:rPr>
              <a:t>                     2 </a:t>
            </a:r>
            <a:r>
              <a:rPr lang="nl-NL" sz="2400" b="1" i="1" dirty="0">
                <a:solidFill>
                  <a:schemeClr val="tx1"/>
                </a:solidFill>
              </a:rPr>
              <a:t>Korinte </a:t>
            </a:r>
            <a:r>
              <a:rPr lang="nl-NL" sz="2400" b="1" i="1" dirty="0" smtClean="0">
                <a:solidFill>
                  <a:schemeClr val="tx1"/>
                </a:solidFill>
              </a:rPr>
              <a:t>3:2-3)</a:t>
            </a:r>
            <a:endParaRPr lang="nl-NL" altLang="nl-NL" sz="2400" b="1" dirty="0" smtClean="0">
              <a:solidFill>
                <a:schemeClr val="tx1"/>
              </a:solidFill>
            </a:endParaRPr>
          </a:p>
          <a:p>
            <a:pPr algn="l"/>
            <a:endParaRPr lang="nl-NL" altLang="nl-NL" sz="1100" b="1" dirty="0" smtClean="0">
              <a:solidFill>
                <a:srgbClr val="FF0000"/>
              </a:solidFill>
            </a:endParaRPr>
          </a:p>
          <a:p>
            <a:pPr algn="l"/>
            <a:r>
              <a:rPr lang="nl-NL" altLang="nl-NL" sz="3000" b="1" u="sng" dirty="0" smtClean="0">
                <a:solidFill>
                  <a:srgbClr val="FF0000"/>
                </a:solidFill>
              </a:rPr>
              <a:t>Een wonder! </a:t>
            </a:r>
          </a:p>
          <a:p>
            <a:pPr algn="l"/>
            <a:r>
              <a:rPr lang="nl-NL" altLang="nl-NL" sz="2400" b="1" dirty="0" smtClean="0">
                <a:solidFill>
                  <a:srgbClr val="FF0000"/>
                </a:solidFill>
              </a:rPr>
              <a:t>God durft het aan om via het brein en pen van de mens </a:t>
            </a:r>
            <a:r>
              <a:rPr lang="nl-NL" altLang="nl-NL" sz="2400" b="1" dirty="0" err="1" smtClean="0">
                <a:solidFill>
                  <a:srgbClr val="FF0000"/>
                </a:solidFill>
              </a:rPr>
              <a:t>ZichZelf</a:t>
            </a:r>
            <a:r>
              <a:rPr lang="nl-NL" altLang="nl-NL" sz="2400" b="1" dirty="0" smtClean="0">
                <a:solidFill>
                  <a:srgbClr val="FF0000"/>
                </a:solidFill>
              </a:rPr>
              <a:t> te (laten) beschrijven!</a:t>
            </a:r>
            <a:endParaRPr lang="nl-NL" altLang="nl-NL" sz="2400" dirty="0" smtClean="0">
              <a:solidFill>
                <a:srgbClr val="FF0000"/>
              </a:solidFill>
            </a:endParaRPr>
          </a:p>
          <a:p>
            <a:endParaRPr lang="nl-NL" dirty="0"/>
          </a:p>
        </p:txBody>
      </p:sp>
      <p:pic>
        <p:nvPicPr>
          <p:cNvPr id="4"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88640"/>
            <a:ext cx="3384376" cy="122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4512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a:xfrm>
            <a:off x="4139952" y="260648"/>
            <a:ext cx="4557192" cy="936104"/>
          </a:xfrm>
        </p:spPr>
        <p:txBody>
          <a:bodyPr>
            <a:normAutofit/>
          </a:bodyPr>
          <a:lstStyle/>
          <a:p>
            <a:r>
              <a:rPr lang="nl-NL" sz="4000" b="1" dirty="0" smtClean="0">
                <a:solidFill>
                  <a:srgbClr val="FF0000"/>
                </a:solidFill>
              </a:rPr>
              <a:t>Kennismaking</a:t>
            </a:r>
            <a:endParaRPr lang="nl-NL" sz="4000" b="1" dirty="0">
              <a:solidFill>
                <a:srgbClr val="FF0000"/>
              </a:solidFill>
            </a:endParaRPr>
          </a:p>
        </p:txBody>
      </p:sp>
      <p:sp>
        <p:nvSpPr>
          <p:cNvPr id="7171" name="Rectangle 3"/>
          <p:cNvSpPr>
            <a:spLocks noGrp="1" noChangeArrowheads="1"/>
          </p:cNvSpPr>
          <p:nvPr>
            <p:ph type="body" idx="1"/>
          </p:nvPr>
        </p:nvSpPr>
        <p:spPr>
          <a:xfrm>
            <a:off x="323528" y="1412776"/>
            <a:ext cx="8630384" cy="4680520"/>
          </a:xfrm>
        </p:spPr>
        <p:txBody>
          <a:bodyPr>
            <a:normAutofit/>
          </a:bodyPr>
          <a:lstStyle/>
          <a:p>
            <a:pPr marL="0" indent="0">
              <a:buNone/>
            </a:pPr>
            <a:r>
              <a:rPr lang="nl-NL" altLang="nl-NL" sz="2400" dirty="0" smtClean="0"/>
              <a:t>Wie ben ik?</a:t>
            </a:r>
          </a:p>
          <a:p>
            <a:pPr marL="0" indent="0">
              <a:buNone/>
            </a:pPr>
            <a:r>
              <a:rPr lang="nl-NL" altLang="nl-NL" sz="2400" b="1" dirty="0" smtClean="0"/>
              <a:t>Gezin</a:t>
            </a:r>
            <a:r>
              <a:rPr lang="nl-NL" altLang="nl-NL" sz="2400" dirty="0" smtClean="0"/>
              <a:t> Johan &amp; </a:t>
            </a:r>
          </a:p>
          <a:p>
            <a:pPr marL="0" indent="0">
              <a:buNone/>
            </a:pPr>
            <a:r>
              <a:rPr lang="nl-NL" altLang="nl-NL" sz="2400" dirty="0" smtClean="0"/>
              <a:t>Renée Zijlstra</a:t>
            </a:r>
          </a:p>
          <a:p>
            <a:pPr marL="0" indent="0">
              <a:buNone/>
            </a:pPr>
            <a:r>
              <a:rPr lang="nl-NL" altLang="nl-NL" sz="2400" dirty="0" smtClean="0"/>
              <a:t>(foto 1-9-2018)</a:t>
            </a:r>
          </a:p>
          <a:p>
            <a:pPr marL="0" indent="0">
              <a:buNone/>
            </a:pPr>
            <a:endParaRPr lang="nl-NL" altLang="nl-NL" sz="2400" dirty="0" smtClean="0"/>
          </a:p>
          <a:p>
            <a:pPr marL="0" indent="0">
              <a:buNone/>
            </a:pPr>
            <a:r>
              <a:rPr lang="nl-NL" altLang="nl-NL" sz="2400" dirty="0" smtClean="0"/>
              <a:t>Wie ben jij/U</a:t>
            </a:r>
            <a:endParaRPr lang="nl-NL" altLang="nl-NL" sz="2400" dirty="0"/>
          </a:p>
          <a:p>
            <a:pPr marL="0" indent="0">
              <a:buNone/>
            </a:pPr>
            <a:endParaRPr lang="nl-NL" altLang="nl-NL" sz="2400" dirty="0"/>
          </a:p>
        </p:txBody>
      </p:sp>
      <p:pic>
        <p:nvPicPr>
          <p:cNvPr id="1028" name="Picture 4" descr="Afbeelding kan het volgende bevatten: 9 mensen, lachende mensen, staande mensen, bruiloft, pak, boom en buit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1556792"/>
            <a:ext cx="6614160" cy="4536504"/>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Johan1954\Pictures\Familie foto's\Op de bruiloft bij M en 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188296"/>
            <a:ext cx="1905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dehoeksteen.co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188640"/>
            <a:ext cx="3323446" cy="1296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53128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3968" y="116632"/>
            <a:ext cx="4464496" cy="1470025"/>
          </a:xfrm>
        </p:spPr>
        <p:txBody>
          <a:bodyPr>
            <a:normAutofit/>
          </a:bodyPr>
          <a:lstStyle/>
          <a:p>
            <a:pPr algn="r"/>
            <a:r>
              <a:rPr lang="nl-NL" sz="3200" b="1" dirty="0" smtClean="0">
                <a:solidFill>
                  <a:srgbClr val="FF0000"/>
                </a:solidFill>
              </a:rPr>
              <a:t>Historische achtergrond van het NT</a:t>
            </a:r>
            <a:endParaRPr lang="nl-NL" sz="3200" b="1" dirty="0">
              <a:solidFill>
                <a:srgbClr val="FF0000"/>
              </a:solidFill>
            </a:endParaRPr>
          </a:p>
        </p:txBody>
      </p:sp>
      <p:sp>
        <p:nvSpPr>
          <p:cNvPr id="3" name="Ondertitel 2"/>
          <p:cNvSpPr>
            <a:spLocks noGrp="1"/>
          </p:cNvSpPr>
          <p:nvPr>
            <p:ph type="subTitle" idx="1"/>
          </p:nvPr>
        </p:nvSpPr>
        <p:spPr>
          <a:xfrm>
            <a:off x="395536" y="1556792"/>
            <a:ext cx="8352928" cy="4896544"/>
          </a:xfrm>
        </p:spPr>
        <p:txBody>
          <a:bodyPr>
            <a:normAutofit/>
          </a:bodyPr>
          <a:lstStyle/>
          <a:p>
            <a:pPr algn="l"/>
            <a:r>
              <a:rPr lang="nl-NL" altLang="nl-NL" sz="2800" b="1" dirty="0" smtClean="0">
                <a:solidFill>
                  <a:srgbClr val="FF0000"/>
                </a:solidFill>
              </a:rPr>
              <a:t>- De volgorde van de boeken in het NT.</a:t>
            </a:r>
          </a:p>
          <a:p>
            <a:pPr algn="l"/>
            <a:endParaRPr lang="nl-NL" altLang="nl-NL" sz="2800" b="1" dirty="0" smtClean="0">
              <a:solidFill>
                <a:srgbClr val="FF0000"/>
              </a:solidFill>
            </a:endParaRPr>
          </a:p>
          <a:p>
            <a:pPr algn="l"/>
            <a:r>
              <a:rPr lang="nl-NL" altLang="nl-NL" sz="2800" b="1" dirty="0" smtClean="0">
                <a:solidFill>
                  <a:srgbClr val="FF0000"/>
                </a:solidFill>
              </a:rPr>
              <a:t>- Vervolg op het OT.</a:t>
            </a:r>
          </a:p>
          <a:p>
            <a:pPr algn="l"/>
            <a:endParaRPr lang="nl-NL" altLang="nl-NL" sz="2800" b="1" dirty="0" smtClean="0">
              <a:solidFill>
                <a:srgbClr val="FF0000"/>
              </a:solidFill>
            </a:endParaRPr>
          </a:p>
          <a:p>
            <a:pPr algn="l"/>
            <a:r>
              <a:rPr lang="nl-NL" altLang="nl-NL" sz="2800" b="1" dirty="0" smtClean="0">
                <a:solidFill>
                  <a:srgbClr val="FF0000"/>
                </a:solidFill>
              </a:rPr>
              <a:t>- De historische setting van de Evangeliën</a:t>
            </a:r>
          </a:p>
          <a:p>
            <a:pPr algn="l"/>
            <a:endParaRPr lang="nl-NL" altLang="nl-NL" sz="2800" b="1" dirty="0" smtClean="0">
              <a:solidFill>
                <a:srgbClr val="FF0000"/>
              </a:solidFill>
            </a:endParaRPr>
          </a:p>
          <a:p>
            <a:pPr algn="l"/>
            <a:r>
              <a:rPr lang="nl-NL" altLang="nl-NL" sz="2800" b="1" dirty="0" smtClean="0">
                <a:solidFill>
                  <a:srgbClr val="FF0000"/>
                </a:solidFill>
              </a:rPr>
              <a:t>- Historisch </a:t>
            </a:r>
            <a:r>
              <a:rPr lang="nl-NL" altLang="nl-NL" sz="2800" b="1" u="sng" dirty="0" smtClean="0">
                <a:solidFill>
                  <a:srgbClr val="FF0000"/>
                </a:solidFill>
              </a:rPr>
              <a:t>overzicht</a:t>
            </a:r>
            <a:r>
              <a:rPr lang="nl-NL" altLang="nl-NL" sz="2800" b="1" dirty="0" smtClean="0">
                <a:solidFill>
                  <a:srgbClr val="FF0000"/>
                </a:solidFill>
              </a:rPr>
              <a:t> van 400vC – Nu &amp; straks</a:t>
            </a:r>
          </a:p>
          <a:p>
            <a:endParaRPr lang="nl-NL" dirty="0"/>
          </a:p>
        </p:txBody>
      </p:sp>
      <p:pic>
        <p:nvPicPr>
          <p:cNvPr id="4"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88640"/>
            <a:ext cx="3323446" cy="1296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643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067944" y="188640"/>
            <a:ext cx="4680520" cy="1296144"/>
          </a:xfrm>
        </p:spPr>
        <p:txBody>
          <a:bodyPr>
            <a:noAutofit/>
          </a:bodyPr>
          <a:lstStyle/>
          <a:p>
            <a:pPr algn="r"/>
            <a:r>
              <a:rPr lang="nl-NL" sz="3200" b="1" dirty="0" smtClean="0">
                <a:solidFill>
                  <a:srgbClr val="FF0000"/>
                </a:solidFill>
              </a:rPr>
              <a:t>Historische achtergrond van het NT</a:t>
            </a:r>
            <a:endParaRPr lang="nl-NL" sz="3200" b="1" dirty="0">
              <a:solidFill>
                <a:srgbClr val="FF0000"/>
              </a:solidFill>
            </a:endParaRPr>
          </a:p>
        </p:txBody>
      </p:sp>
      <p:sp>
        <p:nvSpPr>
          <p:cNvPr id="3" name="Ondertitel 2"/>
          <p:cNvSpPr>
            <a:spLocks noGrp="1"/>
          </p:cNvSpPr>
          <p:nvPr>
            <p:ph type="subTitle" idx="1"/>
          </p:nvPr>
        </p:nvSpPr>
        <p:spPr>
          <a:xfrm>
            <a:off x="323528" y="1340768"/>
            <a:ext cx="8496944" cy="4896544"/>
          </a:xfrm>
        </p:spPr>
        <p:txBody>
          <a:bodyPr>
            <a:normAutofit fontScale="92500" lnSpcReduction="20000"/>
          </a:bodyPr>
          <a:lstStyle/>
          <a:p>
            <a:pPr algn="l"/>
            <a:r>
              <a:rPr lang="nl-NL" sz="2300" b="1" dirty="0" smtClean="0">
                <a:solidFill>
                  <a:schemeClr val="tx1"/>
                </a:solidFill>
              </a:rPr>
              <a:t>De volgorde van de boeken in het NT, </a:t>
            </a:r>
          </a:p>
          <a:p>
            <a:pPr lvl="1" algn="l"/>
            <a:r>
              <a:rPr lang="nl-NL" sz="2300" b="1" dirty="0" smtClean="0">
                <a:solidFill>
                  <a:srgbClr val="FF0000"/>
                </a:solidFill>
              </a:rPr>
              <a:t>Niet chronologisch, brieven van groot naar klein, éérst 13 Paulinische</a:t>
            </a:r>
          </a:p>
          <a:p>
            <a:pPr lvl="1" algn="l"/>
            <a:r>
              <a:rPr lang="nl-NL" sz="2300" b="1" dirty="0" smtClean="0">
                <a:solidFill>
                  <a:srgbClr val="FF0000"/>
                </a:solidFill>
              </a:rPr>
              <a:t>4x </a:t>
            </a:r>
            <a:r>
              <a:rPr lang="nl-NL" sz="2300" b="1" dirty="0" err="1" smtClean="0">
                <a:solidFill>
                  <a:srgbClr val="FF0000"/>
                </a:solidFill>
              </a:rPr>
              <a:t>Evang</a:t>
            </a:r>
            <a:r>
              <a:rPr lang="nl-NL" sz="2300" b="1" dirty="0" smtClean="0">
                <a:solidFill>
                  <a:srgbClr val="FF0000"/>
                </a:solidFill>
              </a:rPr>
              <a:t>.; Hand.= geschiedenis beschrijving; brieven; Openbaring</a:t>
            </a:r>
          </a:p>
          <a:p>
            <a:pPr algn="l"/>
            <a:r>
              <a:rPr lang="nl-NL" sz="2300" b="1" dirty="0" smtClean="0">
                <a:solidFill>
                  <a:schemeClr val="tx1"/>
                </a:solidFill>
              </a:rPr>
              <a:t>NT is voortzetting en vervulling </a:t>
            </a:r>
            <a:r>
              <a:rPr lang="nl-NL" sz="2300" b="1" dirty="0" smtClean="0">
                <a:solidFill>
                  <a:srgbClr val="FF0000"/>
                </a:solidFill>
              </a:rPr>
              <a:t>(verwerkelijking) </a:t>
            </a:r>
            <a:r>
              <a:rPr lang="nl-NL" sz="2300" b="1" dirty="0" smtClean="0">
                <a:solidFill>
                  <a:schemeClr val="tx1"/>
                </a:solidFill>
              </a:rPr>
              <a:t>van het OT.</a:t>
            </a:r>
          </a:p>
          <a:p>
            <a:pPr algn="l"/>
            <a:r>
              <a:rPr lang="nl-NL" sz="2300" b="1" dirty="0" smtClean="0">
                <a:solidFill>
                  <a:srgbClr val="FF0000"/>
                </a:solidFill>
              </a:rPr>
              <a:t>        Luc.24: 27 en 44 ..en Hij begon bij Mozes, de profeten en de Psalmen..</a:t>
            </a:r>
          </a:p>
          <a:p>
            <a:pPr lvl="1" algn="l"/>
            <a:r>
              <a:rPr lang="nl-NL" sz="2300" b="1" dirty="0" smtClean="0">
                <a:solidFill>
                  <a:srgbClr val="FF0000"/>
                </a:solidFill>
              </a:rPr>
              <a:t>Matt.5: 17 de Thora en de Profeten te verwerkelijken,    voltooid?</a:t>
            </a:r>
          </a:p>
          <a:p>
            <a:pPr lvl="1" algn="l"/>
            <a:r>
              <a:rPr lang="nl-NL" sz="2300" b="1" dirty="0" smtClean="0">
                <a:solidFill>
                  <a:srgbClr val="FF0000"/>
                </a:solidFill>
              </a:rPr>
              <a:t>Gen.3: 15, Jes.9: 5-6 </a:t>
            </a:r>
            <a:r>
              <a:rPr lang="nl-NL" sz="2300" b="1" dirty="0" smtClean="0">
                <a:solidFill>
                  <a:srgbClr val="FF0000"/>
                </a:solidFill>
                <a:sym typeface="Wingdings" panose="05000000000000000000" pitchFamily="2" charset="2"/>
              </a:rPr>
              <a:t> </a:t>
            </a:r>
            <a:r>
              <a:rPr lang="nl-NL" sz="2300" b="1" dirty="0" smtClean="0">
                <a:solidFill>
                  <a:srgbClr val="FF0000"/>
                </a:solidFill>
              </a:rPr>
              <a:t>Luc.1: 31-33; Micha 5      volledig voltooid? </a:t>
            </a:r>
          </a:p>
          <a:p>
            <a:pPr algn="l"/>
            <a:r>
              <a:rPr lang="nl-NL" sz="2300" b="1" dirty="0" smtClean="0">
                <a:solidFill>
                  <a:schemeClr val="tx1"/>
                </a:solidFill>
              </a:rPr>
              <a:t>De dubbele historische setting van de Evangeliën: </a:t>
            </a:r>
          </a:p>
          <a:p>
            <a:pPr lvl="1" algn="l"/>
            <a:r>
              <a:rPr lang="nl-NL" sz="2300" b="1" dirty="0" smtClean="0">
                <a:solidFill>
                  <a:schemeClr val="tx1"/>
                </a:solidFill>
              </a:rPr>
              <a:t>De Evangeliën beschrijven Jezus in Zijn eigen tijd (tot </a:t>
            </a:r>
            <a:r>
              <a:rPr lang="nl-NL" sz="2300" b="1" u="sng" dirty="0" smtClean="0">
                <a:solidFill>
                  <a:schemeClr val="tx1"/>
                </a:solidFill>
              </a:rPr>
              <a:t>+</a:t>
            </a:r>
            <a:r>
              <a:rPr lang="nl-NL" sz="2300" b="1" dirty="0" smtClean="0">
                <a:solidFill>
                  <a:schemeClr val="tx1"/>
                </a:solidFill>
              </a:rPr>
              <a:t> 30 </a:t>
            </a:r>
            <a:r>
              <a:rPr lang="nl-NL" sz="2300" b="1" dirty="0" err="1" smtClean="0">
                <a:solidFill>
                  <a:schemeClr val="tx1"/>
                </a:solidFill>
              </a:rPr>
              <a:t>j.n.Chr</a:t>
            </a:r>
            <a:r>
              <a:rPr lang="nl-NL" sz="2300" b="1" dirty="0" smtClean="0">
                <a:solidFill>
                  <a:schemeClr val="tx1"/>
                </a:solidFill>
              </a:rPr>
              <a:t>.)      </a:t>
            </a:r>
            <a:r>
              <a:rPr lang="nl-NL" sz="2300" b="1" dirty="0" smtClean="0">
                <a:solidFill>
                  <a:srgbClr val="FF0000"/>
                </a:solidFill>
              </a:rPr>
              <a:t>Ze vormen als zodanig een </a:t>
            </a:r>
            <a:r>
              <a:rPr lang="nl-NL" sz="2300" b="1" u="sng" dirty="0" smtClean="0">
                <a:solidFill>
                  <a:srgbClr val="FF0000"/>
                </a:solidFill>
              </a:rPr>
              <a:t>apart</a:t>
            </a:r>
            <a:r>
              <a:rPr lang="nl-NL" sz="2300" b="1" dirty="0" smtClean="0">
                <a:solidFill>
                  <a:srgbClr val="FF0000"/>
                </a:solidFill>
              </a:rPr>
              <a:t> uniek literaire </a:t>
            </a:r>
            <a:r>
              <a:rPr lang="nl-NL" sz="2300" b="1" u="sng" dirty="0" smtClean="0">
                <a:solidFill>
                  <a:srgbClr val="FF0000"/>
                </a:solidFill>
              </a:rPr>
              <a:t>genre</a:t>
            </a:r>
            <a:r>
              <a:rPr lang="nl-NL" sz="2300" b="1" dirty="0" smtClean="0">
                <a:solidFill>
                  <a:srgbClr val="FF0000"/>
                </a:solidFill>
              </a:rPr>
              <a:t>:                         Jezus’ geboorte, leven en sterven en Zijn Onderwijs, relatie schrijvers</a:t>
            </a:r>
            <a:endParaRPr lang="nl-NL" sz="2300" b="1" dirty="0" smtClean="0"/>
          </a:p>
          <a:p>
            <a:pPr lvl="1" algn="l"/>
            <a:r>
              <a:rPr lang="nl-NL" sz="2300" b="1" dirty="0" smtClean="0">
                <a:solidFill>
                  <a:schemeClr val="tx1"/>
                </a:solidFill>
              </a:rPr>
              <a:t>De Evangeliën zijn </a:t>
            </a:r>
            <a:r>
              <a:rPr lang="nl-NL" sz="2300" b="1" u="sng" dirty="0" smtClean="0">
                <a:solidFill>
                  <a:schemeClr val="tx1"/>
                </a:solidFill>
              </a:rPr>
              <a:t>later, nadien geschreven </a:t>
            </a:r>
            <a:r>
              <a:rPr lang="nl-NL" sz="2300" b="1" dirty="0" smtClean="0">
                <a:solidFill>
                  <a:schemeClr val="tx1"/>
                </a:solidFill>
              </a:rPr>
              <a:t>met elk een </a:t>
            </a:r>
            <a:r>
              <a:rPr lang="nl-NL" sz="2300" b="1" u="sng" dirty="0" smtClean="0">
                <a:solidFill>
                  <a:schemeClr val="tx1"/>
                </a:solidFill>
              </a:rPr>
              <a:t>bepaald doel</a:t>
            </a:r>
            <a:r>
              <a:rPr lang="nl-NL" sz="2300" b="1" u="sng" dirty="0" smtClean="0"/>
              <a:t>,</a:t>
            </a:r>
            <a:r>
              <a:rPr lang="nl-NL" sz="2300" b="1" dirty="0" smtClean="0"/>
              <a:t> </a:t>
            </a:r>
            <a:r>
              <a:rPr lang="nl-NL" sz="2300" b="1" dirty="0" smtClean="0">
                <a:solidFill>
                  <a:srgbClr val="FF0000"/>
                </a:solidFill>
              </a:rPr>
              <a:t>bijv. Joh.20: 30-31</a:t>
            </a:r>
            <a:r>
              <a:rPr lang="nl-NL" sz="2300" b="1" dirty="0" smtClean="0"/>
              <a:t> </a:t>
            </a:r>
            <a:r>
              <a:rPr lang="nl-NL" sz="2300" b="1" dirty="0" err="1" smtClean="0">
                <a:solidFill>
                  <a:schemeClr val="tx1"/>
                </a:solidFill>
              </a:rPr>
              <a:t>èn</a:t>
            </a:r>
            <a:r>
              <a:rPr lang="nl-NL" sz="2300" b="1" dirty="0" smtClean="0">
                <a:solidFill>
                  <a:schemeClr val="tx1"/>
                </a:solidFill>
              </a:rPr>
              <a:t> voor een (later) </a:t>
            </a:r>
            <a:r>
              <a:rPr lang="nl-NL" sz="2300" b="1" u="sng" dirty="0" smtClean="0">
                <a:solidFill>
                  <a:schemeClr val="tx1"/>
                </a:solidFill>
              </a:rPr>
              <a:t>specifiek publiek</a:t>
            </a:r>
            <a:r>
              <a:rPr lang="nl-NL" sz="2300" b="1" dirty="0" smtClean="0">
                <a:solidFill>
                  <a:schemeClr val="tx1"/>
                </a:solidFill>
              </a:rPr>
              <a:t>, </a:t>
            </a:r>
            <a:r>
              <a:rPr lang="nl-NL" sz="2300" b="1" dirty="0" smtClean="0">
                <a:solidFill>
                  <a:srgbClr val="FF0000"/>
                </a:solidFill>
              </a:rPr>
              <a:t>bijv. Matt.1, Luc.1</a:t>
            </a:r>
          </a:p>
          <a:p>
            <a:pPr lvl="1" algn="l"/>
            <a:r>
              <a:rPr lang="nl-NL" sz="2300" b="1" dirty="0" smtClean="0">
                <a:solidFill>
                  <a:srgbClr val="FF0000"/>
                </a:solidFill>
              </a:rPr>
              <a:t>Vraag:   Heeft Jezus Zelf (een biografie) geschreven? (2 Kor.3: 2-3)</a:t>
            </a:r>
          </a:p>
          <a:p>
            <a:endParaRPr lang="nl-NL" dirty="0"/>
          </a:p>
        </p:txBody>
      </p:sp>
      <p:pic>
        <p:nvPicPr>
          <p:cNvPr id="4"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88640"/>
            <a:ext cx="3323446" cy="1296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2538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voettekst 2">
            <a:extLst>
              <a:ext uri="{FF2B5EF4-FFF2-40B4-BE49-F238E27FC236}">
                <a16:creationId xmlns="" xmlns:a16="http://schemas.microsoft.com/office/drawing/2014/main" id="{AC3E2F36-E1A2-4546-87D6-B4A3C4588D7A}"/>
              </a:ext>
            </a:extLst>
          </p:cNvPr>
          <p:cNvSpPr>
            <a:spLocks noGrp="1"/>
          </p:cNvSpPr>
          <p:nvPr>
            <p:ph type="ftr" sz="quarter" idx="11"/>
          </p:nvPr>
        </p:nvSpPr>
        <p:spPr/>
        <p:txBody>
          <a:bodyPr/>
          <a:lstStyle/>
          <a:p>
            <a:r>
              <a:rPr lang="nl-NL"/>
              <a:t>Nieuwe Testament | Les 1 | Inleiding &amp; Lucas 1-9 | September 2019</a:t>
            </a:r>
          </a:p>
        </p:txBody>
      </p:sp>
      <p:sp>
        <p:nvSpPr>
          <p:cNvPr id="5" name="Titel 4">
            <a:extLst>
              <a:ext uri="{FF2B5EF4-FFF2-40B4-BE49-F238E27FC236}">
                <a16:creationId xmlns="" xmlns:a16="http://schemas.microsoft.com/office/drawing/2014/main" id="{DC49C46B-555B-4D40-948D-115EB6DB771B}"/>
              </a:ext>
            </a:extLst>
          </p:cNvPr>
          <p:cNvSpPr>
            <a:spLocks noGrp="1"/>
          </p:cNvSpPr>
          <p:nvPr>
            <p:ph type="title"/>
          </p:nvPr>
        </p:nvSpPr>
        <p:spPr>
          <a:xfrm>
            <a:off x="395536" y="274638"/>
            <a:ext cx="8352928" cy="850106"/>
          </a:xfrm>
        </p:spPr>
        <p:txBody>
          <a:bodyPr>
            <a:normAutofit fontScale="90000"/>
          </a:bodyPr>
          <a:lstStyle/>
          <a:p>
            <a:r>
              <a:rPr lang="nl-NL" b="1" dirty="0">
                <a:solidFill>
                  <a:srgbClr val="FF0000"/>
                </a:solidFill>
              </a:rPr>
              <a:t>De </a:t>
            </a:r>
            <a:r>
              <a:rPr lang="nl-NL" b="1" dirty="0" smtClean="0">
                <a:solidFill>
                  <a:srgbClr val="FF0000"/>
                </a:solidFill>
              </a:rPr>
              <a:t>Historische </a:t>
            </a:r>
            <a:r>
              <a:rPr lang="nl-NL" b="1" dirty="0">
                <a:solidFill>
                  <a:srgbClr val="FF0000"/>
                </a:solidFill>
              </a:rPr>
              <a:t>achtergrond van het NT</a:t>
            </a:r>
          </a:p>
        </p:txBody>
      </p:sp>
      <p:graphicFrame>
        <p:nvGraphicFramePr>
          <p:cNvPr id="6" name="Tabel 5">
            <a:extLst>
              <a:ext uri="{FF2B5EF4-FFF2-40B4-BE49-F238E27FC236}">
                <a16:creationId xmlns="" xmlns:a16="http://schemas.microsoft.com/office/drawing/2014/main" id="{2D3111B0-CD25-42B9-8487-BF9A2083A906}"/>
              </a:ext>
            </a:extLst>
          </p:cNvPr>
          <p:cNvGraphicFramePr>
            <a:graphicFrameLocks noGrp="1"/>
          </p:cNvGraphicFramePr>
          <p:nvPr>
            <p:extLst>
              <p:ext uri="{D42A27DB-BD31-4B8C-83A1-F6EECF244321}">
                <p14:modId xmlns:p14="http://schemas.microsoft.com/office/powerpoint/2010/main" val="1888018778"/>
              </p:ext>
            </p:extLst>
          </p:nvPr>
        </p:nvGraphicFramePr>
        <p:xfrm>
          <a:off x="35496" y="1124744"/>
          <a:ext cx="9001000" cy="5623945"/>
        </p:xfrm>
        <a:graphic>
          <a:graphicData uri="http://schemas.openxmlformats.org/drawingml/2006/table">
            <a:tbl>
              <a:tblPr firstRow="1" bandRow="1">
                <a:tableStyleId>{5C22544A-7EE6-4342-B048-85BDC9FD1C3A}</a:tableStyleId>
              </a:tblPr>
              <a:tblGrid>
                <a:gridCol w="2049007">
                  <a:extLst>
                    <a:ext uri="{9D8B030D-6E8A-4147-A177-3AD203B41FA5}">
                      <a16:colId xmlns="" xmlns:a16="http://schemas.microsoft.com/office/drawing/2014/main" val="3148703851"/>
                    </a:ext>
                  </a:extLst>
                </a:gridCol>
                <a:gridCol w="1983441">
                  <a:extLst>
                    <a:ext uri="{9D8B030D-6E8A-4147-A177-3AD203B41FA5}">
                      <a16:colId xmlns="" xmlns:a16="http://schemas.microsoft.com/office/drawing/2014/main" val="3225428723"/>
                    </a:ext>
                  </a:extLst>
                </a:gridCol>
                <a:gridCol w="1455965">
                  <a:extLst>
                    <a:ext uri="{9D8B030D-6E8A-4147-A177-3AD203B41FA5}">
                      <a16:colId xmlns="" xmlns:a16="http://schemas.microsoft.com/office/drawing/2014/main" val="1153435765"/>
                    </a:ext>
                  </a:extLst>
                </a:gridCol>
                <a:gridCol w="1829472">
                  <a:extLst>
                    <a:ext uri="{9D8B030D-6E8A-4147-A177-3AD203B41FA5}">
                      <a16:colId xmlns="" xmlns:a16="http://schemas.microsoft.com/office/drawing/2014/main" val="3566117002"/>
                    </a:ext>
                  </a:extLst>
                </a:gridCol>
                <a:gridCol w="838765">
                  <a:extLst>
                    <a:ext uri="{9D8B030D-6E8A-4147-A177-3AD203B41FA5}">
                      <a16:colId xmlns="" xmlns:a16="http://schemas.microsoft.com/office/drawing/2014/main" val="2780781469"/>
                    </a:ext>
                  </a:extLst>
                </a:gridCol>
                <a:gridCol w="844350">
                  <a:extLst>
                    <a:ext uri="{9D8B030D-6E8A-4147-A177-3AD203B41FA5}">
                      <a16:colId xmlns="" xmlns:a16="http://schemas.microsoft.com/office/drawing/2014/main" val="3482882361"/>
                    </a:ext>
                  </a:extLst>
                </a:gridCol>
              </a:tblGrid>
              <a:tr h="305439">
                <a:tc>
                  <a:txBody>
                    <a:bodyPr/>
                    <a:lstStyle/>
                    <a:p>
                      <a:pPr algn="ctr">
                        <a:lnSpc>
                          <a:spcPct val="107000"/>
                        </a:lnSpc>
                        <a:spcAft>
                          <a:spcPts val="0"/>
                        </a:spcAft>
                      </a:pPr>
                      <a:r>
                        <a:rPr lang="nl-NL" sz="1800" b="1" kern="1200" dirty="0">
                          <a:effectLst/>
                          <a:latin typeface="+mj-lt"/>
                        </a:rPr>
                        <a:t>400 STILLE JAREN</a:t>
                      </a:r>
                      <a:endParaRPr lang="nl-NL" sz="1800" b="1" dirty="0">
                        <a:effectLst/>
                        <a:latin typeface="+mj-lt"/>
                        <a:ea typeface="Calibri" panose="020F0502020204030204" pitchFamily="34" charset="0"/>
                        <a:cs typeface="Times New Roman" panose="02020603050405020304" pitchFamily="18" charset="0"/>
                      </a:endParaRPr>
                    </a:p>
                  </a:txBody>
                  <a:tcPr marL="12903" marR="12903" marT="0" marB="0" anchor="ctr"/>
                </a:tc>
                <a:tc>
                  <a:txBody>
                    <a:bodyPr/>
                    <a:lstStyle/>
                    <a:p>
                      <a:pPr algn="ctr">
                        <a:lnSpc>
                          <a:spcPct val="107000"/>
                        </a:lnSpc>
                        <a:spcAft>
                          <a:spcPts val="0"/>
                        </a:spcAft>
                      </a:pPr>
                      <a:r>
                        <a:rPr lang="nl-NL" sz="1800" kern="1200">
                          <a:effectLst/>
                          <a:latin typeface="+mj-lt"/>
                        </a:rPr>
                        <a:t>JEZUS’ LEVEN</a:t>
                      </a:r>
                      <a:endParaRPr lang="nl-NL" sz="1800">
                        <a:effectLst/>
                        <a:latin typeface="+mj-lt"/>
                        <a:ea typeface="Calibri" panose="020F0502020204030204" pitchFamily="34" charset="0"/>
                        <a:cs typeface="Times New Roman" panose="02020603050405020304" pitchFamily="18" charset="0"/>
                      </a:endParaRPr>
                    </a:p>
                  </a:txBody>
                  <a:tcPr marL="12903" marR="12903" marT="0" marB="0" anchor="ctr"/>
                </a:tc>
                <a:tc>
                  <a:txBody>
                    <a:bodyPr/>
                    <a:lstStyle/>
                    <a:p>
                      <a:pPr algn="ctr">
                        <a:lnSpc>
                          <a:spcPct val="107000"/>
                        </a:lnSpc>
                        <a:spcAft>
                          <a:spcPts val="0"/>
                        </a:spcAft>
                      </a:pPr>
                      <a:r>
                        <a:rPr lang="nl-NL" sz="1800" kern="1200">
                          <a:effectLst/>
                          <a:latin typeface="+mj-lt"/>
                        </a:rPr>
                        <a:t>JEZUS’ DOOD</a:t>
                      </a:r>
                      <a:endParaRPr lang="nl-NL" sz="1800">
                        <a:effectLst/>
                        <a:latin typeface="+mj-lt"/>
                        <a:ea typeface="Calibri" panose="020F0502020204030204" pitchFamily="34" charset="0"/>
                        <a:cs typeface="Times New Roman" panose="02020603050405020304" pitchFamily="18" charset="0"/>
                      </a:endParaRPr>
                    </a:p>
                  </a:txBody>
                  <a:tcPr marL="12903" marR="12903" marT="0" marB="0" anchor="ctr"/>
                </a:tc>
                <a:tc>
                  <a:txBody>
                    <a:bodyPr/>
                    <a:lstStyle/>
                    <a:p>
                      <a:pPr algn="ctr">
                        <a:lnSpc>
                          <a:spcPct val="107000"/>
                        </a:lnSpc>
                        <a:spcAft>
                          <a:spcPts val="0"/>
                        </a:spcAft>
                      </a:pPr>
                      <a:r>
                        <a:rPr lang="nl-NL" sz="1800" kern="1200">
                          <a:effectLst/>
                          <a:latin typeface="+mj-lt"/>
                        </a:rPr>
                        <a:t>VROEGE KERK</a:t>
                      </a:r>
                      <a:endParaRPr lang="nl-NL" sz="1800">
                        <a:effectLst/>
                        <a:latin typeface="+mj-lt"/>
                        <a:ea typeface="Calibri" panose="020F0502020204030204" pitchFamily="34" charset="0"/>
                        <a:cs typeface="Times New Roman" panose="02020603050405020304" pitchFamily="18" charset="0"/>
                      </a:endParaRPr>
                    </a:p>
                  </a:txBody>
                  <a:tcPr marL="12903" marR="12903" marT="0" marB="0" anchor="ctr"/>
                </a:tc>
                <a:tc gridSpan="2">
                  <a:txBody>
                    <a:bodyPr/>
                    <a:lstStyle/>
                    <a:p>
                      <a:pPr algn="ctr"/>
                      <a:r>
                        <a:rPr lang="nl-NL" sz="1800" kern="1200" dirty="0">
                          <a:effectLst/>
                          <a:latin typeface="+mj-lt"/>
                        </a:rPr>
                        <a:t>NU EN STRAKS</a:t>
                      </a:r>
                      <a:endParaRPr lang="nl-NL" dirty="0"/>
                    </a:p>
                  </a:txBody>
                  <a:tcPr marL="12903" marR="12903" marT="0" marB="0" anchor="ctr"/>
                </a:tc>
                <a:tc hMerge="1">
                  <a:txBody>
                    <a:bodyPr/>
                    <a:lstStyle/>
                    <a:p>
                      <a:endParaRPr lang="nl-NL"/>
                    </a:p>
                  </a:txBody>
                  <a:tcPr/>
                </a:tc>
                <a:extLst>
                  <a:ext uri="{0D108BD9-81ED-4DB2-BD59-A6C34878D82A}">
                    <a16:rowId xmlns="" xmlns:a16="http://schemas.microsoft.com/office/drawing/2014/main" val="996153359"/>
                  </a:ext>
                </a:extLst>
              </a:tr>
              <a:tr h="3557524">
                <a:tc>
                  <a:txBody>
                    <a:bodyPr/>
                    <a:lstStyle/>
                    <a:p>
                      <a:pPr>
                        <a:lnSpc>
                          <a:spcPct val="107000"/>
                        </a:lnSpc>
                        <a:spcAft>
                          <a:spcPts val="0"/>
                        </a:spcAft>
                      </a:pPr>
                      <a:r>
                        <a:rPr lang="nl-NL" sz="1800" b="1" kern="1200" dirty="0" err="1">
                          <a:effectLst/>
                          <a:latin typeface="+mj-lt"/>
                        </a:rPr>
                        <a:t>Intertestamentaire</a:t>
                      </a:r>
                      <a:r>
                        <a:rPr lang="nl-NL" sz="1800" b="1" kern="1200" dirty="0">
                          <a:effectLst/>
                          <a:latin typeface="+mj-lt"/>
                        </a:rPr>
                        <a:t> periode</a:t>
                      </a:r>
                      <a:endParaRPr lang="nl-NL" sz="1800" b="1" dirty="0">
                        <a:effectLst/>
                        <a:latin typeface="+mj-lt"/>
                      </a:endParaRPr>
                    </a:p>
                    <a:p>
                      <a:pPr>
                        <a:lnSpc>
                          <a:spcPct val="107000"/>
                        </a:lnSpc>
                        <a:spcAft>
                          <a:spcPts val="0"/>
                        </a:spcAft>
                      </a:pPr>
                      <a:r>
                        <a:rPr lang="nl-NL" sz="1800" b="1" u="none" strike="noStrike" kern="1200" dirty="0">
                          <a:effectLst/>
                          <a:latin typeface="+mj-lt"/>
                        </a:rPr>
                        <a:t> </a:t>
                      </a:r>
                      <a:endParaRPr lang="nl-NL" sz="1800" b="1" dirty="0">
                        <a:effectLst/>
                        <a:latin typeface="+mj-lt"/>
                      </a:endParaRPr>
                    </a:p>
                    <a:p>
                      <a:pPr>
                        <a:lnSpc>
                          <a:spcPct val="107000"/>
                        </a:lnSpc>
                        <a:spcAft>
                          <a:spcPts val="0"/>
                        </a:spcAft>
                      </a:pPr>
                      <a:r>
                        <a:rPr lang="nl-NL" sz="1800" b="1" kern="1200" dirty="0">
                          <a:effectLst/>
                          <a:latin typeface="+mj-lt"/>
                        </a:rPr>
                        <a:t>Israël overheerst door:</a:t>
                      </a:r>
                    </a:p>
                    <a:p>
                      <a:pPr marL="285750" lvl="0" indent="-193675" algn="l" defTabSz="914400" rtl="0" eaLnBrk="1" latinLnBrk="0" hangingPunct="1">
                        <a:lnSpc>
                          <a:spcPct val="107000"/>
                        </a:lnSpc>
                        <a:spcAft>
                          <a:spcPts val="0"/>
                        </a:spcAft>
                        <a:buFont typeface="Arial" panose="020B0604020202020204" pitchFamily="34" charset="0"/>
                        <a:buChar char="•"/>
                      </a:pPr>
                      <a:r>
                        <a:rPr lang="nl-NL" sz="1800" b="1" kern="1200" dirty="0">
                          <a:solidFill>
                            <a:schemeClr val="dk1"/>
                          </a:solidFill>
                          <a:effectLst/>
                          <a:latin typeface="+mj-lt"/>
                          <a:ea typeface="+mn-ea"/>
                          <a:cs typeface="+mn-cs"/>
                        </a:rPr>
                        <a:t>Perzen (539-331)</a:t>
                      </a:r>
                    </a:p>
                    <a:p>
                      <a:pPr marL="285750" lvl="0" indent="-193675" algn="l" defTabSz="914400" rtl="0" eaLnBrk="1" latinLnBrk="0" hangingPunct="1">
                        <a:lnSpc>
                          <a:spcPct val="107000"/>
                        </a:lnSpc>
                        <a:spcAft>
                          <a:spcPts val="0"/>
                        </a:spcAft>
                        <a:buFont typeface="Arial" panose="020B0604020202020204" pitchFamily="34" charset="0"/>
                        <a:buChar char="•"/>
                        <a:tabLst>
                          <a:tab pos="84455" algn="l"/>
                        </a:tabLst>
                      </a:pPr>
                      <a:r>
                        <a:rPr lang="nl-NL" sz="1800" b="1" kern="1200" dirty="0">
                          <a:solidFill>
                            <a:schemeClr val="dk1"/>
                          </a:solidFill>
                          <a:effectLst/>
                          <a:latin typeface="+mj-lt"/>
                          <a:ea typeface="+mn-ea"/>
                          <a:cs typeface="+mn-cs"/>
                        </a:rPr>
                        <a:t>Grieken (331-168)</a:t>
                      </a:r>
                    </a:p>
                    <a:p>
                      <a:pPr marL="285750" lvl="0" indent="-193675" algn="l" defTabSz="914400" rtl="0" eaLnBrk="1" latinLnBrk="0" hangingPunct="1">
                        <a:lnSpc>
                          <a:spcPct val="107000"/>
                        </a:lnSpc>
                        <a:spcAft>
                          <a:spcPts val="0"/>
                        </a:spcAft>
                        <a:buFont typeface="Arial" panose="020B0604020202020204" pitchFamily="34" charset="0"/>
                        <a:buChar char="•"/>
                        <a:tabLst>
                          <a:tab pos="84455" algn="l"/>
                        </a:tabLst>
                      </a:pPr>
                      <a:r>
                        <a:rPr lang="nl-NL" sz="1800" b="1" kern="1200" dirty="0">
                          <a:solidFill>
                            <a:schemeClr val="dk1"/>
                          </a:solidFill>
                          <a:effectLst/>
                          <a:latin typeface="+mj-lt"/>
                          <a:ea typeface="+mn-ea"/>
                          <a:cs typeface="+mn-cs"/>
                        </a:rPr>
                        <a:t>Rome (</a:t>
                      </a:r>
                      <a:r>
                        <a:rPr lang="nl-NL" sz="1600" b="1" kern="1200" dirty="0">
                          <a:solidFill>
                            <a:schemeClr val="dk1"/>
                          </a:solidFill>
                          <a:effectLst/>
                          <a:latin typeface="+mj-lt"/>
                          <a:ea typeface="+mn-ea"/>
                          <a:cs typeface="+mn-cs"/>
                        </a:rPr>
                        <a:t>vanaf</a:t>
                      </a:r>
                      <a:r>
                        <a:rPr lang="nl-NL" sz="1800" b="1" kern="1200" dirty="0">
                          <a:solidFill>
                            <a:schemeClr val="dk1"/>
                          </a:solidFill>
                          <a:effectLst/>
                          <a:latin typeface="+mj-lt"/>
                          <a:ea typeface="+mn-ea"/>
                          <a:cs typeface="+mn-cs"/>
                        </a:rPr>
                        <a:t> 63)</a:t>
                      </a:r>
                    </a:p>
                  </a:txBody>
                  <a:tcPr marL="12903" marR="12903" marT="0" marB="0"/>
                </a:tc>
                <a:tc>
                  <a:txBody>
                    <a:bodyPr/>
                    <a:lstStyle/>
                    <a:p>
                      <a:pPr>
                        <a:lnSpc>
                          <a:spcPct val="107000"/>
                        </a:lnSpc>
                        <a:spcAft>
                          <a:spcPts val="0"/>
                        </a:spcAft>
                      </a:pPr>
                      <a:r>
                        <a:rPr lang="nl-NL" sz="1800" b="1" kern="1200" dirty="0">
                          <a:effectLst/>
                          <a:latin typeface="+mj-lt"/>
                        </a:rPr>
                        <a:t>  </a:t>
                      </a:r>
                      <a:endParaRPr lang="nl-NL" sz="1800" b="1" dirty="0">
                        <a:effectLst/>
                        <a:latin typeface="+mj-lt"/>
                      </a:endParaRPr>
                    </a:p>
                    <a:p>
                      <a:pPr>
                        <a:lnSpc>
                          <a:spcPct val="107000"/>
                        </a:lnSpc>
                        <a:spcAft>
                          <a:spcPts val="0"/>
                        </a:spcAft>
                      </a:pPr>
                      <a:r>
                        <a:rPr lang="nl-NL" sz="1800" b="1" kern="1200" dirty="0">
                          <a:effectLst/>
                          <a:latin typeface="+mj-lt"/>
                        </a:rPr>
                        <a:t>Jezus Christus</a:t>
                      </a:r>
                      <a:r>
                        <a:rPr lang="nl-NL" sz="1800" b="1" kern="1200" dirty="0" smtClean="0">
                          <a:effectLst/>
                          <a:latin typeface="+mj-lt"/>
                        </a:rPr>
                        <a:t>:</a:t>
                      </a:r>
                      <a:endParaRPr lang="nl-NL" sz="1800" b="1" dirty="0">
                        <a:effectLst/>
                        <a:latin typeface="+mj-lt"/>
                      </a:endParaRPr>
                    </a:p>
                    <a:p>
                      <a:pPr marL="285750" lvl="0" indent="-193675" algn="l" defTabSz="914400" rtl="0" eaLnBrk="1" latinLnBrk="0" hangingPunct="1">
                        <a:lnSpc>
                          <a:spcPct val="107000"/>
                        </a:lnSpc>
                        <a:spcAft>
                          <a:spcPts val="0"/>
                        </a:spcAft>
                        <a:buFont typeface="Arial" panose="020B0604020202020204" pitchFamily="34" charset="0"/>
                        <a:buChar char="•"/>
                      </a:pPr>
                      <a:r>
                        <a:rPr lang="nl-NL" sz="1800" b="1" kern="1200" dirty="0" smtClean="0">
                          <a:solidFill>
                            <a:schemeClr val="dk1"/>
                          </a:solidFill>
                          <a:effectLst/>
                          <a:latin typeface="+mj-lt"/>
                          <a:ea typeface="+mn-ea"/>
                          <a:cs typeface="+mn-cs"/>
                        </a:rPr>
                        <a:t>Leeft</a:t>
                      </a:r>
                      <a:r>
                        <a:rPr lang="nl-NL" sz="1800" b="1" kern="1200" baseline="0" dirty="0" smtClean="0">
                          <a:solidFill>
                            <a:schemeClr val="dk1"/>
                          </a:solidFill>
                          <a:effectLst/>
                          <a:latin typeface="+mj-lt"/>
                          <a:ea typeface="+mn-ea"/>
                          <a:cs typeface="+mn-cs"/>
                        </a:rPr>
                        <a:t> zonder zonde</a:t>
                      </a:r>
                      <a:r>
                        <a:rPr lang="nl-NL" sz="1800" b="1" kern="1200" dirty="0" smtClean="0">
                          <a:solidFill>
                            <a:schemeClr val="dk1"/>
                          </a:solidFill>
                          <a:effectLst/>
                          <a:latin typeface="+mj-lt"/>
                          <a:ea typeface="+mn-ea"/>
                          <a:cs typeface="+mn-cs"/>
                        </a:rPr>
                        <a:t> </a:t>
                      </a:r>
                    </a:p>
                    <a:p>
                      <a:pPr marL="285750" lvl="0" indent="-193675" algn="l" defTabSz="914400" rtl="0" eaLnBrk="1" latinLnBrk="0" hangingPunct="1">
                        <a:lnSpc>
                          <a:spcPct val="107000"/>
                        </a:lnSpc>
                        <a:spcAft>
                          <a:spcPts val="0"/>
                        </a:spcAft>
                        <a:buFont typeface="Arial" panose="020B0604020202020204" pitchFamily="34" charset="0"/>
                        <a:buChar char="•"/>
                      </a:pPr>
                      <a:r>
                        <a:rPr lang="nl-NL" sz="1800" b="1" kern="1200" dirty="0" smtClean="0">
                          <a:solidFill>
                            <a:schemeClr val="dk1"/>
                          </a:solidFill>
                          <a:effectLst/>
                          <a:latin typeface="+mj-lt"/>
                          <a:ea typeface="+mn-ea"/>
                          <a:cs typeface="+mn-cs"/>
                        </a:rPr>
                        <a:t>Vervult</a:t>
                      </a:r>
                    </a:p>
                    <a:p>
                      <a:pPr marL="92075" lvl="0" indent="0" algn="l" defTabSz="914400" rtl="0" eaLnBrk="1" latinLnBrk="0" hangingPunct="1">
                        <a:lnSpc>
                          <a:spcPct val="107000"/>
                        </a:lnSpc>
                        <a:spcAft>
                          <a:spcPts val="0"/>
                        </a:spcAft>
                        <a:buFont typeface="Arial" panose="020B0604020202020204" pitchFamily="34" charset="0"/>
                        <a:buNone/>
                      </a:pPr>
                      <a:r>
                        <a:rPr lang="nl-NL" sz="1800" b="1" kern="1200" dirty="0" smtClean="0">
                          <a:solidFill>
                            <a:srgbClr val="FF0000"/>
                          </a:solidFill>
                          <a:effectLst/>
                          <a:latin typeface="+mj-lt"/>
                          <a:ea typeface="+mn-ea"/>
                          <a:cs typeface="+mn-cs"/>
                        </a:rPr>
                        <a:t>(verwerkelijkt) </a:t>
                      </a:r>
                      <a:r>
                        <a:rPr lang="nl-NL" sz="1800" b="1" kern="1200" dirty="0">
                          <a:solidFill>
                            <a:schemeClr val="dk1"/>
                          </a:solidFill>
                          <a:effectLst/>
                          <a:latin typeface="+mj-lt"/>
                          <a:ea typeface="+mn-ea"/>
                          <a:cs typeface="+mn-cs"/>
                        </a:rPr>
                        <a:t>Gods </a:t>
                      </a:r>
                      <a:r>
                        <a:rPr lang="nl-NL" sz="1800" b="1" kern="1200" dirty="0" err="1" smtClean="0">
                          <a:solidFill>
                            <a:schemeClr val="dk1"/>
                          </a:solidFill>
                          <a:effectLst/>
                          <a:latin typeface="+mj-lt"/>
                          <a:ea typeface="+mn-ea"/>
                          <a:cs typeface="+mn-cs"/>
                        </a:rPr>
                        <a:t>OT.beloften</a:t>
                      </a:r>
                      <a:endParaRPr lang="nl-NL" sz="1800" b="1" kern="1200" dirty="0">
                        <a:solidFill>
                          <a:schemeClr val="dk1"/>
                        </a:solidFill>
                        <a:effectLst/>
                        <a:latin typeface="+mj-lt"/>
                        <a:ea typeface="+mn-ea"/>
                        <a:cs typeface="+mn-cs"/>
                      </a:endParaRPr>
                    </a:p>
                    <a:p>
                      <a:pPr marL="285750" lvl="0" indent="-193675" algn="l" defTabSz="914400" rtl="0" eaLnBrk="1" latinLnBrk="0" hangingPunct="1">
                        <a:lnSpc>
                          <a:spcPct val="107000"/>
                        </a:lnSpc>
                        <a:spcAft>
                          <a:spcPts val="0"/>
                        </a:spcAft>
                        <a:buFont typeface="Arial" panose="020B0604020202020204" pitchFamily="34" charset="0"/>
                        <a:buChar char="•"/>
                      </a:pPr>
                      <a:r>
                        <a:rPr lang="nl-NL" sz="1800" b="1" kern="1200" dirty="0">
                          <a:solidFill>
                            <a:schemeClr val="dk1"/>
                          </a:solidFill>
                          <a:effectLst/>
                          <a:latin typeface="+mj-lt"/>
                          <a:ea typeface="+mn-ea"/>
                          <a:cs typeface="+mn-cs"/>
                        </a:rPr>
                        <a:t>Openbaart God</a:t>
                      </a:r>
                    </a:p>
                    <a:p>
                      <a:pPr marL="285750" lvl="0" indent="-193675" algn="l" defTabSz="914400" rtl="0" eaLnBrk="1" latinLnBrk="0" hangingPunct="1">
                        <a:lnSpc>
                          <a:spcPct val="107000"/>
                        </a:lnSpc>
                        <a:spcAft>
                          <a:spcPts val="0"/>
                        </a:spcAft>
                        <a:buFont typeface="Arial" panose="020B0604020202020204" pitchFamily="34" charset="0"/>
                        <a:buChar char="•"/>
                      </a:pPr>
                      <a:r>
                        <a:rPr lang="nl-NL" sz="1800" b="1" kern="1200" dirty="0">
                          <a:solidFill>
                            <a:schemeClr val="dk1"/>
                          </a:solidFill>
                          <a:effectLst/>
                          <a:latin typeface="+mj-lt"/>
                          <a:ea typeface="+mn-ea"/>
                          <a:cs typeface="+mn-cs"/>
                        </a:rPr>
                        <a:t>Vestigt Gods koninkrijk</a:t>
                      </a:r>
                    </a:p>
                    <a:p>
                      <a:pPr marL="285750" lvl="0" indent="-193675" algn="l" defTabSz="914400" rtl="0" eaLnBrk="1" latinLnBrk="0" hangingPunct="1">
                        <a:lnSpc>
                          <a:spcPct val="107000"/>
                        </a:lnSpc>
                        <a:spcAft>
                          <a:spcPts val="0"/>
                        </a:spcAft>
                        <a:buFont typeface="Arial" panose="020B0604020202020204" pitchFamily="34" charset="0"/>
                        <a:buChar char="•"/>
                      </a:pPr>
                      <a:r>
                        <a:rPr lang="nl-NL" sz="1800" b="1" kern="1200" dirty="0">
                          <a:solidFill>
                            <a:schemeClr val="dk1"/>
                          </a:solidFill>
                          <a:effectLst/>
                          <a:latin typeface="+mj-lt"/>
                          <a:ea typeface="+mn-ea"/>
                          <a:cs typeface="+mn-cs"/>
                        </a:rPr>
                        <a:t>Traint discipelen</a:t>
                      </a:r>
                    </a:p>
                  </a:txBody>
                  <a:tcPr marL="12903" marR="12903" marT="0" marB="0"/>
                </a:tc>
                <a:tc>
                  <a:txBody>
                    <a:bodyPr/>
                    <a:lstStyle/>
                    <a:p>
                      <a:pPr algn="ctr">
                        <a:lnSpc>
                          <a:spcPct val="107000"/>
                        </a:lnSpc>
                        <a:spcAft>
                          <a:spcPts val="0"/>
                        </a:spcAft>
                      </a:pPr>
                      <a:r>
                        <a:rPr lang="nl-NL" sz="1800" b="1" kern="1200" dirty="0">
                          <a:effectLst/>
                          <a:latin typeface="+mj-lt"/>
                        </a:rPr>
                        <a:t> </a:t>
                      </a:r>
                      <a:endParaRPr lang="nl-NL" sz="1800" b="1" dirty="0">
                        <a:effectLst/>
                        <a:latin typeface="+mj-lt"/>
                      </a:endParaRPr>
                    </a:p>
                    <a:p>
                      <a:pPr algn="ctr">
                        <a:lnSpc>
                          <a:spcPct val="107000"/>
                        </a:lnSpc>
                        <a:spcAft>
                          <a:spcPts val="0"/>
                        </a:spcAft>
                      </a:pPr>
                      <a:r>
                        <a:rPr lang="nl-NL" sz="1800" b="1" kern="1200" dirty="0">
                          <a:effectLst/>
                          <a:latin typeface="+mj-lt"/>
                        </a:rPr>
                        <a:t>Kruis en </a:t>
                      </a:r>
                      <a:endParaRPr lang="nl-NL" sz="1800" b="1" dirty="0">
                        <a:effectLst/>
                        <a:latin typeface="+mj-lt"/>
                      </a:endParaRPr>
                    </a:p>
                    <a:p>
                      <a:pPr algn="ctr">
                        <a:lnSpc>
                          <a:spcPct val="107000"/>
                        </a:lnSpc>
                        <a:spcAft>
                          <a:spcPts val="0"/>
                        </a:spcAft>
                      </a:pPr>
                      <a:r>
                        <a:rPr lang="nl-NL" sz="1800" b="1" kern="1200" dirty="0">
                          <a:effectLst/>
                          <a:latin typeface="+mj-lt"/>
                        </a:rPr>
                        <a:t>opstanding</a:t>
                      </a:r>
                      <a:endParaRPr lang="nl-NL" sz="1800" b="1" dirty="0">
                        <a:effectLst/>
                        <a:latin typeface="+mj-lt"/>
                        <a:ea typeface="Calibri" panose="020F0502020204030204" pitchFamily="34" charset="0"/>
                        <a:cs typeface="Times New Roman" panose="02020603050405020304" pitchFamily="18" charset="0"/>
                      </a:endParaRPr>
                    </a:p>
                  </a:txBody>
                  <a:tcPr marL="12903" marR="12903" marT="0" marB="0"/>
                </a:tc>
                <a:tc>
                  <a:txBody>
                    <a:bodyPr/>
                    <a:lstStyle/>
                    <a:p>
                      <a:pPr>
                        <a:lnSpc>
                          <a:spcPct val="107000"/>
                        </a:lnSpc>
                        <a:spcAft>
                          <a:spcPts val="0"/>
                        </a:spcAft>
                      </a:pPr>
                      <a:r>
                        <a:rPr lang="nl-NL" sz="1800" b="1" kern="1200" dirty="0">
                          <a:effectLst/>
                          <a:latin typeface="+mj-lt"/>
                        </a:rPr>
                        <a:t> </a:t>
                      </a:r>
                      <a:endParaRPr lang="nl-NL" sz="800" b="1" kern="1200" dirty="0" smtClean="0">
                        <a:effectLst/>
                        <a:latin typeface="+mj-lt"/>
                      </a:endParaRPr>
                    </a:p>
                    <a:p>
                      <a:pPr>
                        <a:lnSpc>
                          <a:spcPct val="107000"/>
                        </a:lnSpc>
                        <a:spcAft>
                          <a:spcPts val="0"/>
                        </a:spcAft>
                      </a:pPr>
                      <a:r>
                        <a:rPr lang="nl-NL" sz="1800" b="1" kern="1200" dirty="0" smtClean="0">
                          <a:effectLst/>
                          <a:latin typeface="+mj-lt"/>
                        </a:rPr>
                        <a:t>Uitstorting </a:t>
                      </a:r>
                      <a:r>
                        <a:rPr lang="nl-NL" sz="1800" b="1" kern="1200" dirty="0">
                          <a:effectLst/>
                          <a:latin typeface="+mj-lt"/>
                        </a:rPr>
                        <a:t>Heilige Geest: </a:t>
                      </a:r>
                      <a:endParaRPr lang="nl-NL" sz="1800" b="1" kern="1200" dirty="0" smtClean="0">
                        <a:effectLst/>
                        <a:latin typeface="+mj-lt"/>
                      </a:endParaRPr>
                    </a:p>
                    <a:p>
                      <a:pPr>
                        <a:lnSpc>
                          <a:spcPct val="107000"/>
                        </a:lnSpc>
                        <a:spcAft>
                          <a:spcPts val="0"/>
                        </a:spcAft>
                      </a:pPr>
                      <a:r>
                        <a:rPr lang="nl-NL" sz="1800" b="1" kern="1200" dirty="0" smtClean="0">
                          <a:effectLst/>
                          <a:latin typeface="+mj-lt"/>
                        </a:rPr>
                        <a:t>Vernieuwde Israëli en heidenen</a:t>
                      </a:r>
                      <a:endParaRPr lang="nl-NL" sz="1800" b="1" dirty="0">
                        <a:effectLst/>
                        <a:latin typeface="+mj-lt"/>
                      </a:endParaRPr>
                    </a:p>
                    <a:p>
                      <a:pPr marL="285750" lvl="0" indent="-193675" algn="l" defTabSz="914400" rtl="0" eaLnBrk="1" latinLnBrk="0" hangingPunct="1">
                        <a:lnSpc>
                          <a:spcPct val="107000"/>
                        </a:lnSpc>
                        <a:spcAft>
                          <a:spcPts val="0"/>
                        </a:spcAft>
                        <a:buFont typeface="Arial" panose="020B0604020202020204" pitchFamily="34" charset="0"/>
                        <a:buChar char="•"/>
                      </a:pPr>
                      <a:r>
                        <a:rPr lang="nl-NL" sz="1800" b="1" kern="1200" dirty="0">
                          <a:solidFill>
                            <a:schemeClr val="dk1"/>
                          </a:solidFill>
                          <a:effectLst/>
                          <a:latin typeface="+mj-lt"/>
                          <a:ea typeface="+mn-ea"/>
                          <a:cs typeface="+mn-cs"/>
                        </a:rPr>
                        <a:t>Evangelie van Jeruzalem tot einde aarde</a:t>
                      </a:r>
                    </a:p>
                    <a:p>
                      <a:pPr marL="285750" lvl="0" indent="-193675" algn="l" defTabSz="914400" rtl="0" eaLnBrk="1" latinLnBrk="0" hangingPunct="1">
                        <a:lnSpc>
                          <a:spcPct val="107000"/>
                        </a:lnSpc>
                        <a:spcAft>
                          <a:spcPts val="0"/>
                        </a:spcAft>
                        <a:buFont typeface="Arial" panose="020B0604020202020204" pitchFamily="34" charset="0"/>
                        <a:buChar char="•"/>
                      </a:pPr>
                      <a:r>
                        <a:rPr lang="nl-NL" sz="1800" b="1" kern="1200" dirty="0">
                          <a:solidFill>
                            <a:schemeClr val="dk1"/>
                          </a:solidFill>
                          <a:effectLst/>
                          <a:latin typeface="+mj-lt"/>
                          <a:ea typeface="+mn-ea"/>
                          <a:cs typeface="+mn-cs"/>
                        </a:rPr>
                        <a:t>Onderwijs, correctie en bemoediging gemeente</a:t>
                      </a:r>
                    </a:p>
                  </a:txBody>
                  <a:tcPr marL="12903" marR="12903" marT="0" marB="0"/>
                </a:tc>
                <a:tc gridSpan="2">
                  <a:txBody>
                    <a:bodyPr/>
                    <a:lstStyle/>
                    <a:p>
                      <a:pPr marL="92075" lvl="0" indent="0" algn="l" defTabSz="914400" rtl="0" eaLnBrk="1" latinLnBrk="0" hangingPunct="1">
                        <a:lnSpc>
                          <a:spcPct val="107000"/>
                        </a:lnSpc>
                        <a:spcAft>
                          <a:spcPts val="0"/>
                        </a:spcAft>
                        <a:buFont typeface="Arial" panose="020B0604020202020204" pitchFamily="34" charset="0"/>
                        <a:buNone/>
                      </a:pPr>
                      <a:endParaRPr lang="nl-NL" sz="1800" b="1" kern="1200" dirty="0">
                        <a:solidFill>
                          <a:schemeClr val="dk1"/>
                        </a:solidFill>
                        <a:effectLst/>
                        <a:latin typeface="+mj-lt"/>
                        <a:ea typeface="+mn-ea"/>
                        <a:cs typeface="+mn-cs"/>
                      </a:endParaRPr>
                    </a:p>
                    <a:p>
                      <a:pPr marL="285750" lvl="0" indent="-193675" algn="l" defTabSz="914400" rtl="0" eaLnBrk="1" latinLnBrk="0" hangingPunct="1">
                        <a:lnSpc>
                          <a:spcPct val="107000"/>
                        </a:lnSpc>
                        <a:spcAft>
                          <a:spcPts val="0"/>
                        </a:spcAft>
                        <a:buFont typeface="Arial" panose="020B0604020202020204" pitchFamily="34" charset="0"/>
                        <a:buChar char="•"/>
                      </a:pPr>
                      <a:r>
                        <a:rPr lang="nl-NL" sz="1800" b="1" kern="1200" dirty="0">
                          <a:solidFill>
                            <a:schemeClr val="dk1"/>
                          </a:solidFill>
                          <a:effectLst/>
                          <a:latin typeface="+mj-lt"/>
                          <a:ea typeface="+mn-ea"/>
                          <a:cs typeface="+mn-cs"/>
                        </a:rPr>
                        <a:t>De kerk in de vervolging</a:t>
                      </a:r>
                    </a:p>
                    <a:p>
                      <a:pPr marL="285750" lvl="0" indent="-193675" algn="l" defTabSz="914400" rtl="0" eaLnBrk="1" latinLnBrk="0" hangingPunct="1">
                        <a:lnSpc>
                          <a:spcPct val="107000"/>
                        </a:lnSpc>
                        <a:spcAft>
                          <a:spcPts val="0"/>
                        </a:spcAft>
                        <a:buFont typeface="Arial" panose="020B0604020202020204" pitchFamily="34" charset="0"/>
                        <a:buChar char="•"/>
                      </a:pPr>
                      <a:r>
                        <a:rPr lang="nl-NL" sz="1800" b="1" kern="1200" dirty="0">
                          <a:solidFill>
                            <a:schemeClr val="dk1"/>
                          </a:solidFill>
                          <a:effectLst/>
                          <a:latin typeface="+mj-lt"/>
                          <a:ea typeface="+mn-ea"/>
                          <a:cs typeface="+mn-cs"/>
                        </a:rPr>
                        <a:t>Jezus’ terugkomst </a:t>
                      </a:r>
                    </a:p>
                    <a:p>
                      <a:pPr marL="285750" lvl="0" indent="-193675" algn="l" defTabSz="914400" rtl="0" eaLnBrk="1" latinLnBrk="0" hangingPunct="1">
                        <a:lnSpc>
                          <a:spcPct val="107000"/>
                        </a:lnSpc>
                        <a:spcAft>
                          <a:spcPts val="0"/>
                        </a:spcAft>
                        <a:buFont typeface="Arial" panose="020B0604020202020204" pitchFamily="34" charset="0"/>
                        <a:buChar char="•"/>
                      </a:pPr>
                      <a:r>
                        <a:rPr lang="nl-NL" sz="1800" b="1" kern="1200" dirty="0">
                          <a:solidFill>
                            <a:schemeClr val="dk1"/>
                          </a:solidFill>
                          <a:effectLst/>
                          <a:latin typeface="+mj-lt"/>
                          <a:ea typeface="+mn-ea"/>
                          <a:cs typeface="+mn-cs"/>
                        </a:rPr>
                        <a:t>Tweede opstanding</a:t>
                      </a:r>
                    </a:p>
                    <a:p>
                      <a:pPr marL="285750" lvl="0" indent="-193675" algn="l" defTabSz="914400" rtl="0" eaLnBrk="1" latinLnBrk="0" hangingPunct="1">
                        <a:lnSpc>
                          <a:spcPct val="107000"/>
                        </a:lnSpc>
                        <a:spcAft>
                          <a:spcPts val="0"/>
                        </a:spcAft>
                        <a:buFont typeface="Arial" panose="020B0604020202020204" pitchFamily="34" charset="0"/>
                        <a:buChar char="•"/>
                      </a:pPr>
                      <a:r>
                        <a:rPr lang="nl-NL" sz="1800" b="1" kern="1200" dirty="0">
                          <a:solidFill>
                            <a:schemeClr val="dk1"/>
                          </a:solidFill>
                          <a:effectLst/>
                          <a:latin typeface="+mj-lt"/>
                          <a:ea typeface="+mn-ea"/>
                          <a:cs typeface="+mn-cs"/>
                        </a:rPr>
                        <a:t>Nieuwe hemel en aarde</a:t>
                      </a:r>
                    </a:p>
                  </a:txBody>
                  <a:tcPr marL="12903" marR="12903" marT="0" marB="0"/>
                </a:tc>
                <a:tc hMerge="1">
                  <a:txBody>
                    <a:bodyPr/>
                    <a:lstStyle/>
                    <a:p>
                      <a:endParaRPr lang="nl-NL"/>
                    </a:p>
                  </a:txBody>
                  <a:tcPr/>
                </a:tc>
                <a:extLst>
                  <a:ext uri="{0D108BD9-81ED-4DB2-BD59-A6C34878D82A}">
                    <a16:rowId xmlns="" xmlns:a16="http://schemas.microsoft.com/office/drawing/2014/main" val="731946006"/>
                  </a:ext>
                </a:extLst>
              </a:tr>
              <a:tr h="428159">
                <a:tc>
                  <a:txBody>
                    <a:bodyPr/>
                    <a:lstStyle/>
                    <a:p>
                      <a:pPr algn="l">
                        <a:lnSpc>
                          <a:spcPct val="107000"/>
                        </a:lnSpc>
                        <a:spcAft>
                          <a:spcPts val="0"/>
                        </a:spcAft>
                      </a:pPr>
                      <a:r>
                        <a:rPr lang="nl-NL" sz="1800" b="1" kern="1200">
                          <a:effectLst/>
                          <a:latin typeface="+mj-lt"/>
                        </a:rPr>
                        <a:t>Daniël 8 en 11,</a:t>
                      </a:r>
                      <a:endParaRPr lang="nl-NL" sz="1800" b="1">
                        <a:effectLst/>
                        <a:latin typeface="+mj-lt"/>
                      </a:endParaRPr>
                    </a:p>
                    <a:p>
                      <a:pPr algn="l">
                        <a:lnSpc>
                          <a:spcPct val="107000"/>
                        </a:lnSpc>
                        <a:spcAft>
                          <a:spcPts val="0"/>
                        </a:spcAft>
                      </a:pPr>
                      <a:r>
                        <a:rPr lang="nl-NL" sz="1800" b="1" kern="1200">
                          <a:effectLst/>
                          <a:latin typeface="+mj-lt"/>
                        </a:rPr>
                        <a:t>1&amp;2 Makkabeeën</a:t>
                      </a:r>
                      <a:endParaRPr lang="nl-NL" sz="1800" b="1">
                        <a:effectLst/>
                        <a:latin typeface="+mj-lt"/>
                        <a:ea typeface="Calibri" panose="020F0502020204030204" pitchFamily="34" charset="0"/>
                        <a:cs typeface="Times New Roman" panose="02020603050405020304" pitchFamily="18" charset="0"/>
                      </a:endParaRPr>
                    </a:p>
                  </a:txBody>
                  <a:tcPr marL="12903" marR="12903" marT="0" marB="0" anchor="ctr"/>
                </a:tc>
                <a:tc gridSpan="2">
                  <a:txBody>
                    <a:bodyPr/>
                    <a:lstStyle/>
                    <a:p>
                      <a:pPr algn="ctr">
                        <a:lnSpc>
                          <a:spcPct val="107000"/>
                        </a:lnSpc>
                        <a:spcAft>
                          <a:spcPts val="0"/>
                        </a:spcAft>
                      </a:pPr>
                      <a:r>
                        <a:rPr lang="nl-NL" sz="1800" b="1" kern="1200" dirty="0">
                          <a:effectLst/>
                          <a:latin typeface="+mj-lt"/>
                        </a:rPr>
                        <a:t>Matteüs, Marcus, Lucas en Johannes</a:t>
                      </a:r>
                      <a:endParaRPr lang="nl-NL" sz="1800" b="1" dirty="0">
                        <a:effectLst/>
                        <a:latin typeface="+mj-lt"/>
                        <a:ea typeface="Calibri" panose="020F0502020204030204" pitchFamily="34" charset="0"/>
                        <a:cs typeface="Times New Roman" panose="02020603050405020304" pitchFamily="18" charset="0"/>
                      </a:endParaRPr>
                    </a:p>
                  </a:txBody>
                  <a:tcPr marL="12903" marR="12903" marT="0" marB="0" anchor="ctr"/>
                </a:tc>
                <a:tc hMerge="1">
                  <a:txBody>
                    <a:bodyPr/>
                    <a:lstStyle/>
                    <a:p>
                      <a:endParaRPr lang="nl-NL"/>
                    </a:p>
                  </a:txBody>
                  <a:tcPr/>
                </a:tc>
                <a:tc>
                  <a:txBody>
                    <a:bodyPr/>
                    <a:lstStyle/>
                    <a:p>
                      <a:pPr algn="ctr">
                        <a:lnSpc>
                          <a:spcPct val="107000"/>
                        </a:lnSpc>
                        <a:spcAft>
                          <a:spcPts val="0"/>
                        </a:spcAft>
                      </a:pPr>
                      <a:r>
                        <a:rPr lang="nl-NL" sz="1800" b="1" kern="1200" dirty="0">
                          <a:effectLst/>
                          <a:latin typeface="+mj-lt"/>
                        </a:rPr>
                        <a:t>Handelingen en brieven</a:t>
                      </a:r>
                      <a:endParaRPr lang="nl-NL" sz="1800" b="1" dirty="0">
                        <a:effectLst/>
                        <a:latin typeface="+mj-lt"/>
                        <a:ea typeface="Calibri" panose="020F0502020204030204" pitchFamily="34" charset="0"/>
                        <a:cs typeface="Times New Roman" panose="02020603050405020304" pitchFamily="18" charset="0"/>
                      </a:endParaRPr>
                    </a:p>
                  </a:txBody>
                  <a:tcPr marL="12903" marR="12903" marT="0" marB="0" anchor="ctr"/>
                </a:tc>
                <a:tc gridSpan="2">
                  <a:txBody>
                    <a:bodyPr/>
                    <a:lstStyle/>
                    <a:p>
                      <a:pPr algn="ctr"/>
                      <a:r>
                        <a:rPr lang="nl-NL" sz="1800" b="1" kern="1200" dirty="0">
                          <a:effectLst/>
                          <a:latin typeface="+mj-lt"/>
                        </a:rPr>
                        <a:t>Openbaring</a:t>
                      </a:r>
                      <a:endParaRPr lang="nl-NL" b="1" dirty="0"/>
                    </a:p>
                  </a:txBody>
                  <a:tcPr marL="12903" marR="12903" marT="0" marB="0" anchor="ctr"/>
                </a:tc>
                <a:tc hMerge="1">
                  <a:txBody>
                    <a:bodyPr/>
                    <a:lstStyle/>
                    <a:p>
                      <a:endParaRPr lang="nl-NL"/>
                    </a:p>
                  </a:txBody>
                  <a:tcPr/>
                </a:tc>
                <a:extLst>
                  <a:ext uri="{0D108BD9-81ED-4DB2-BD59-A6C34878D82A}">
                    <a16:rowId xmlns="" xmlns:a16="http://schemas.microsoft.com/office/drawing/2014/main" val="1893700528"/>
                  </a:ext>
                </a:extLst>
              </a:tr>
              <a:tr h="32496">
                <a:tc>
                  <a:txBody>
                    <a:bodyPr/>
                    <a:lstStyle/>
                    <a:p>
                      <a:pPr algn="l">
                        <a:lnSpc>
                          <a:spcPct val="107000"/>
                        </a:lnSpc>
                        <a:spcAft>
                          <a:spcPts val="0"/>
                        </a:spcAft>
                      </a:pPr>
                      <a:r>
                        <a:rPr lang="nl-NL" sz="1800" b="1" kern="1200">
                          <a:effectLst/>
                          <a:latin typeface="+mj-lt"/>
                        </a:rPr>
                        <a:t>3 rijken</a:t>
                      </a:r>
                      <a:endParaRPr lang="nl-NL" sz="1800" b="1">
                        <a:effectLst/>
                        <a:latin typeface="+mj-lt"/>
                        <a:ea typeface="Calibri" panose="020F0502020204030204" pitchFamily="34" charset="0"/>
                        <a:cs typeface="Times New Roman" panose="02020603050405020304" pitchFamily="18" charset="0"/>
                      </a:endParaRPr>
                    </a:p>
                  </a:txBody>
                  <a:tcPr marL="12903" marR="12903" marT="0" marB="0" anchor="ctr"/>
                </a:tc>
                <a:tc gridSpan="4">
                  <a:txBody>
                    <a:bodyPr/>
                    <a:lstStyle/>
                    <a:p>
                      <a:pPr algn="ctr">
                        <a:lnSpc>
                          <a:spcPct val="107000"/>
                        </a:lnSpc>
                        <a:spcAft>
                          <a:spcPts val="0"/>
                        </a:spcAft>
                      </a:pPr>
                      <a:r>
                        <a:rPr lang="nl-NL" sz="1800" b="1" kern="1200" dirty="0">
                          <a:effectLst/>
                          <a:latin typeface="+mj-lt"/>
                        </a:rPr>
                        <a:t>Rome als heersende grootmacht</a:t>
                      </a:r>
                      <a:endParaRPr lang="nl-NL" sz="1800" b="1" dirty="0">
                        <a:effectLst/>
                        <a:latin typeface="+mj-lt"/>
                        <a:ea typeface="Calibri" panose="020F0502020204030204" pitchFamily="34" charset="0"/>
                        <a:cs typeface="Times New Roman" panose="02020603050405020304" pitchFamily="18" charset="0"/>
                      </a:endParaRPr>
                    </a:p>
                  </a:txBody>
                  <a:tcPr marL="12903" marR="12903" marT="0" marB="0" anchor="ct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endParaRPr lang="nl-NL" b="1" dirty="0"/>
                    </a:p>
                  </a:txBody>
                  <a:tcPr marL="12903" marR="12903" marT="0" marB="0" anchor="ctr"/>
                </a:tc>
                <a:extLst>
                  <a:ext uri="{0D108BD9-81ED-4DB2-BD59-A6C34878D82A}">
                    <a16:rowId xmlns="" xmlns:a16="http://schemas.microsoft.com/office/drawing/2014/main" val="2944743352"/>
                  </a:ext>
                </a:extLst>
              </a:tr>
              <a:tr h="305439">
                <a:tc>
                  <a:txBody>
                    <a:bodyPr/>
                    <a:lstStyle/>
                    <a:p>
                      <a:pPr algn="l">
                        <a:lnSpc>
                          <a:spcPct val="107000"/>
                        </a:lnSpc>
                        <a:spcAft>
                          <a:spcPts val="0"/>
                        </a:spcAft>
                      </a:pPr>
                      <a:r>
                        <a:rPr lang="nl-NL" sz="1800" b="1" kern="1200" dirty="0">
                          <a:effectLst/>
                          <a:latin typeface="+mj-lt"/>
                        </a:rPr>
                        <a:t>Vanaf ong. 400vC</a:t>
                      </a:r>
                      <a:endParaRPr lang="nl-NL" sz="1800" b="1" dirty="0">
                        <a:effectLst/>
                        <a:latin typeface="+mj-lt"/>
                        <a:ea typeface="Calibri" panose="020F0502020204030204" pitchFamily="34" charset="0"/>
                        <a:cs typeface="Times New Roman" panose="02020603050405020304" pitchFamily="18" charset="0"/>
                      </a:endParaRPr>
                    </a:p>
                  </a:txBody>
                  <a:tcPr marL="12903" marR="12903" marT="0" marB="0" anchor="ctr"/>
                </a:tc>
                <a:tc gridSpan="3">
                  <a:txBody>
                    <a:bodyPr/>
                    <a:lstStyle/>
                    <a:p>
                      <a:pPr algn="ctr">
                        <a:lnSpc>
                          <a:spcPct val="107000"/>
                        </a:lnSpc>
                        <a:spcAft>
                          <a:spcPts val="0"/>
                        </a:spcAft>
                      </a:pPr>
                      <a:r>
                        <a:rPr lang="nl-NL" sz="1800" b="1" kern="1200" dirty="0">
                          <a:effectLst/>
                          <a:latin typeface="+mj-lt"/>
                        </a:rPr>
                        <a:t>Vanaf ong. 5nC</a:t>
                      </a:r>
                      <a:endParaRPr lang="nl-NL" sz="1800" b="1" dirty="0">
                        <a:effectLst/>
                        <a:latin typeface="+mj-lt"/>
                        <a:ea typeface="Calibri" panose="020F0502020204030204" pitchFamily="34" charset="0"/>
                        <a:cs typeface="Times New Roman" panose="02020603050405020304" pitchFamily="18" charset="0"/>
                      </a:endParaRPr>
                    </a:p>
                  </a:txBody>
                  <a:tcPr marL="12903" marR="12903" marT="0" marB="0" anchor="ctr"/>
                </a:tc>
                <a:tc hMerge="1">
                  <a:txBody>
                    <a:bodyPr/>
                    <a:lstStyle/>
                    <a:p>
                      <a:endParaRPr lang="nl-NL"/>
                    </a:p>
                  </a:txBody>
                  <a:tcPr/>
                </a:tc>
                <a:tc hMerge="1">
                  <a:txBody>
                    <a:bodyPr/>
                    <a:lstStyle/>
                    <a:p>
                      <a:endParaRPr lang="nl-NL"/>
                    </a:p>
                  </a:txBody>
                  <a:tcPr/>
                </a:tc>
                <a:tc>
                  <a:txBody>
                    <a:bodyPr/>
                    <a:lstStyle/>
                    <a:p>
                      <a:pPr algn="ctr">
                        <a:lnSpc>
                          <a:spcPct val="107000"/>
                        </a:lnSpc>
                        <a:spcAft>
                          <a:spcPts val="0"/>
                        </a:spcAft>
                      </a:pPr>
                      <a:r>
                        <a:rPr lang="nl-NL" sz="1800" b="1" kern="1200" dirty="0">
                          <a:effectLst/>
                          <a:latin typeface="+mj-lt"/>
                        </a:rPr>
                        <a:t>Vanaf ong. 30nC</a:t>
                      </a:r>
                      <a:endParaRPr lang="nl-NL" sz="1800" b="1" dirty="0">
                        <a:effectLst/>
                        <a:latin typeface="+mj-lt"/>
                        <a:ea typeface="Calibri" panose="020F0502020204030204" pitchFamily="34" charset="0"/>
                        <a:cs typeface="Times New Roman" panose="02020603050405020304" pitchFamily="18" charset="0"/>
                      </a:endParaRPr>
                    </a:p>
                  </a:txBody>
                  <a:tcPr marL="12903" marR="12903" marT="0" marB="0" anchor="ctr"/>
                </a:tc>
                <a:tc>
                  <a:txBody>
                    <a:bodyPr/>
                    <a:lstStyle/>
                    <a:p>
                      <a:pPr algn="ctr">
                        <a:lnSpc>
                          <a:spcPct val="107000"/>
                        </a:lnSpc>
                        <a:spcAft>
                          <a:spcPts val="0"/>
                        </a:spcAft>
                      </a:pPr>
                      <a:r>
                        <a:rPr lang="nl-NL" sz="1800" b="1" dirty="0">
                          <a:effectLst/>
                          <a:latin typeface="+mj-lt"/>
                        </a:rPr>
                        <a:t>Vanaf ong. 90nC</a:t>
                      </a:r>
                      <a:endParaRPr lang="nl-NL" sz="1800" b="1" dirty="0">
                        <a:effectLst/>
                        <a:latin typeface="+mj-lt"/>
                        <a:ea typeface="Calibri" panose="020F0502020204030204" pitchFamily="34" charset="0"/>
                        <a:cs typeface="Times New Roman" panose="02020603050405020304" pitchFamily="18" charset="0"/>
                      </a:endParaRPr>
                    </a:p>
                  </a:txBody>
                  <a:tcPr marL="12903" marR="12903" marT="0" marB="0" anchor="ctr"/>
                </a:tc>
                <a:extLst>
                  <a:ext uri="{0D108BD9-81ED-4DB2-BD59-A6C34878D82A}">
                    <a16:rowId xmlns="" xmlns:a16="http://schemas.microsoft.com/office/drawing/2014/main" val="2745940380"/>
                  </a:ext>
                </a:extLst>
              </a:tr>
            </a:tbl>
          </a:graphicData>
        </a:graphic>
      </p:graphicFrame>
    </p:spTree>
    <p:extLst>
      <p:ext uri="{BB962C8B-B14F-4D97-AF65-F5344CB8AC3E}">
        <p14:creationId xmlns:p14="http://schemas.microsoft.com/office/powerpoint/2010/main" val="3478454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718982" y="260649"/>
            <a:ext cx="5173498" cy="1080119"/>
          </a:xfrm>
        </p:spPr>
        <p:txBody>
          <a:bodyPr>
            <a:normAutofit/>
          </a:bodyPr>
          <a:lstStyle/>
          <a:p>
            <a:pPr algn="r"/>
            <a:r>
              <a:rPr lang="nl-NL" sz="3400" b="1" dirty="0" smtClean="0">
                <a:solidFill>
                  <a:srgbClr val="FF0000"/>
                </a:solidFill>
              </a:rPr>
              <a:t>Het Evangelie volgens Lucas</a:t>
            </a:r>
            <a:endParaRPr lang="nl-NL" sz="3400" b="1" dirty="0">
              <a:solidFill>
                <a:srgbClr val="FF0000"/>
              </a:solidFill>
            </a:endParaRPr>
          </a:p>
        </p:txBody>
      </p:sp>
      <p:sp>
        <p:nvSpPr>
          <p:cNvPr id="3" name="Ondertitel 2"/>
          <p:cNvSpPr>
            <a:spLocks noGrp="1"/>
          </p:cNvSpPr>
          <p:nvPr>
            <p:ph type="subTitle" idx="1"/>
          </p:nvPr>
        </p:nvSpPr>
        <p:spPr>
          <a:xfrm>
            <a:off x="395536" y="1772816"/>
            <a:ext cx="8352928" cy="4464496"/>
          </a:xfrm>
        </p:spPr>
        <p:txBody>
          <a:bodyPr>
            <a:normAutofit/>
          </a:bodyPr>
          <a:lstStyle/>
          <a:p>
            <a:pPr algn="l"/>
            <a:r>
              <a:rPr lang="nl-NL" b="1" dirty="0" smtClean="0">
                <a:solidFill>
                  <a:srgbClr val="FF0000"/>
                </a:solidFill>
              </a:rPr>
              <a:t>- De Structuur van het Evangelie</a:t>
            </a:r>
          </a:p>
          <a:p>
            <a:pPr algn="l"/>
            <a:endParaRPr lang="nl-NL" b="1" dirty="0" smtClean="0">
              <a:solidFill>
                <a:srgbClr val="FF0000"/>
              </a:solidFill>
            </a:endParaRPr>
          </a:p>
          <a:p>
            <a:pPr algn="l"/>
            <a:r>
              <a:rPr lang="nl-NL" b="1" dirty="0" smtClean="0">
                <a:solidFill>
                  <a:srgbClr val="FF0000"/>
                </a:solidFill>
              </a:rPr>
              <a:t>- Auteur, doelgroep en datering</a:t>
            </a:r>
          </a:p>
          <a:p>
            <a:endParaRPr lang="nl-NL" dirty="0"/>
          </a:p>
        </p:txBody>
      </p:sp>
      <p:pic>
        <p:nvPicPr>
          <p:cNvPr id="4" name="Picture 5" descr="dehoekstee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60648"/>
            <a:ext cx="3323446" cy="1296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6915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84976" cy="1152128"/>
          </a:xfrm>
        </p:spPr>
        <p:txBody>
          <a:bodyPr>
            <a:noAutofit/>
          </a:bodyPr>
          <a:lstStyle/>
          <a:p>
            <a:r>
              <a:rPr lang="nl-NL" sz="3600" b="1" dirty="0">
                <a:solidFill>
                  <a:srgbClr val="FF0000"/>
                </a:solidFill>
              </a:rPr>
              <a:t>Lucas | </a:t>
            </a:r>
            <a:r>
              <a:rPr lang="nl-NL" sz="3600" b="1" dirty="0" smtClean="0">
                <a:solidFill>
                  <a:srgbClr val="FF0000"/>
                </a:solidFill>
              </a:rPr>
              <a:t>Structuur </a:t>
            </a:r>
            <a:br>
              <a:rPr lang="nl-NL" sz="3600" b="1" dirty="0" smtClean="0">
                <a:solidFill>
                  <a:srgbClr val="FF0000"/>
                </a:solidFill>
              </a:rPr>
            </a:br>
            <a:r>
              <a:rPr lang="nl-NL" sz="3600" b="1" dirty="0" smtClean="0">
                <a:solidFill>
                  <a:srgbClr val="FF0000"/>
                </a:solidFill>
              </a:rPr>
              <a:t>(lijkt de volgorde van de </a:t>
            </a:r>
            <a:r>
              <a:rPr lang="nl-NL" sz="3600" b="1" u="sng" dirty="0" smtClean="0">
                <a:solidFill>
                  <a:srgbClr val="FF0000"/>
                </a:solidFill>
              </a:rPr>
              <a:t>route</a:t>
            </a:r>
            <a:r>
              <a:rPr lang="nl-NL" sz="3600" b="1" dirty="0" smtClean="0">
                <a:solidFill>
                  <a:srgbClr val="FF0000"/>
                </a:solidFill>
              </a:rPr>
              <a:t> door het land)</a:t>
            </a:r>
            <a:endParaRPr lang="nl-NL" sz="3600" b="1" dirty="0">
              <a:solidFill>
                <a:srgbClr val="FF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591007500"/>
              </p:ext>
            </p:extLst>
          </p:nvPr>
        </p:nvGraphicFramePr>
        <p:xfrm>
          <a:off x="107504" y="1700808"/>
          <a:ext cx="8830940" cy="4572000"/>
        </p:xfrm>
        <a:graphic>
          <a:graphicData uri="http://schemas.openxmlformats.org/drawingml/2006/table">
            <a:tbl>
              <a:tblPr bandRow="1">
                <a:tableStyleId>{5C22544A-7EE6-4342-B048-85BDC9FD1C3A}</a:tableStyleId>
              </a:tblPr>
              <a:tblGrid>
                <a:gridCol w="1766188">
                  <a:extLst>
                    <a:ext uri="{9D8B030D-6E8A-4147-A177-3AD203B41FA5}">
                      <a16:colId xmlns="" xmlns:a16="http://schemas.microsoft.com/office/drawing/2014/main" val="20000"/>
                    </a:ext>
                  </a:extLst>
                </a:gridCol>
                <a:gridCol w="1766188">
                  <a:extLst>
                    <a:ext uri="{9D8B030D-6E8A-4147-A177-3AD203B41FA5}">
                      <a16:colId xmlns="" xmlns:a16="http://schemas.microsoft.com/office/drawing/2014/main" val="20001"/>
                    </a:ext>
                  </a:extLst>
                </a:gridCol>
                <a:gridCol w="1766188">
                  <a:extLst>
                    <a:ext uri="{9D8B030D-6E8A-4147-A177-3AD203B41FA5}">
                      <a16:colId xmlns="" xmlns:a16="http://schemas.microsoft.com/office/drawing/2014/main" val="20002"/>
                    </a:ext>
                  </a:extLst>
                </a:gridCol>
                <a:gridCol w="1925218">
                  <a:extLst>
                    <a:ext uri="{9D8B030D-6E8A-4147-A177-3AD203B41FA5}">
                      <a16:colId xmlns="" xmlns:a16="http://schemas.microsoft.com/office/drawing/2014/main" val="20003"/>
                    </a:ext>
                  </a:extLst>
                </a:gridCol>
                <a:gridCol w="1607158">
                  <a:extLst>
                    <a:ext uri="{9D8B030D-6E8A-4147-A177-3AD203B41FA5}">
                      <a16:colId xmlns="" xmlns:a16="http://schemas.microsoft.com/office/drawing/2014/main" val="20004"/>
                    </a:ext>
                  </a:extLst>
                </a:gridCol>
              </a:tblGrid>
              <a:tr h="370840">
                <a:tc>
                  <a:txBody>
                    <a:bodyPr/>
                    <a:lstStyle/>
                    <a:p>
                      <a:pPr algn="ctr"/>
                      <a:r>
                        <a:rPr lang="nl-NL" sz="2200" b="1" dirty="0">
                          <a:latin typeface="+mj-lt"/>
                        </a:rPr>
                        <a:t>1 - 3</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nl-NL" sz="2200" b="1" dirty="0">
                          <a:latin typeface="+mj-lt"/>
                        </a:rPr>
                        <a:t>4</a:t>
                      </a:r>
                      <a:r>
                        <a:rPr lang="nl-NL" sz="2200" b="1" dirty="0" smtClean="0">
                          <a:latin typeface="+mj-lt"/>
                        </a:rPr>
                        <a:t>: 14</a:t>
                      </a:r>
                      <a:r>
                        <a:rPr lang="nl-NL" sz="2200" b="1" baseline="0" dirty="0" smtClean="0">
                          <a:latin typeface="+mj-lt"/>
                        </a:rPr>
                        <a:t> </a:t>
                      </a:r>
                      <a:r>
                        <a:rPr lang="nl-NL" sz="2200" b="1" baseline="0" dirty="0">
                          <a:latin typeface="+mj-lt"/>
                        </a:rPr>
                        <a:t>– 9</a:t>
                      </a:r>
                      <a:r>
                        <a:rPr lang="nl-NL" sz="2200" b="1" baseline="0" dirty="0" smtClean="0">
                          <a:latin typeface="+mj-lt"/>
                        </a:rPr>
                        <a:t>: 50</a:t>
                      </a:r>
                      <a:endParaRPr lang="nl-NL" sz="2200" b="1" dirty="0">
                        <a:latin typeface="+mj-l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nl-NL" sz="2200" b="1" dirty="0">
                          <a:latin typeface="+mj-lt"/>
                        </a:rPr>
                        <a:t>9</a:t>
                      </a:r>
                      <a:r>
                        <a:rPr lang="nl-NL" sz="2200" b="1" dirty="0" smtClean="0">
                          <a:latin typeface="+mj-lt"/>
                        </a:rPr>
                        <a:t>: 51 </a:t>
                      </a:r>
                      <a:r>
                        <a:rPr lang="nl-NL" sz="2200" b="1" dirty="0">
                          <a:latin typeface="+mj-lt"/>
                        </a:rPr>
                        <a:t>– 19</a:t>
                      </a:r>
                      <a:r>
                        <a:rPr lang="nl-NL" sz="2200" b="1" dirty="0" smtClean="0">
                          <a:latin typeface="+mj-lt"/>
                        </a:rPr>
                        <a:t>: 27</a:t>
                      </a:r>
                      <a:endParaRPr lang="nl-NL" sz="2200" b="1" dirty="0">
                        <a:latin typeface="+mj-l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a:r>
                        <a:rPr lang="nl-NL" sz="2200" b="1" dirty="0">
                          <a:latin typeface="+mj-lt"/>
                        </a:rPr>
                        <a:t>19</a:t>
                      </a:r>
                      <a:r>
                        <a:rPr lang="nl-NL" sz="2200" b="1" dirty="0" smtClean="0">
                          <a:latin typeface="+mj-lt"/>
                        </a:rPr>
                        <a:t>: 28</a:t>
                      </a:r>
                      <a:r>
                        <a:rPr lang="nl-NL" sz="2200" b="1" baseline="0" dirty="0" smtClean="0">
                          <a:latin typeface="+mj-lt"/>
                        </a:rPr>
                        <a:t> – 24 : 53</a:t>
                      </a:r>
                      <a:endParaRPr lang="nl-NL" sz="2200" b="1" dirty="0">
                        <a:latin typeface="+mj-l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nl-NL"/>
                    </a:p>
                  </a:txBody>
                  <a:tcPr/>
                </a:tc>
                <a:extLst>
                  <a:ext uri="{0D108BD9-81ED-4DB2-BD59-A6C34878D82A}">
                    <a16:rowId xmlns="" xmlns:a16="http://schemas.microsoft.com/office/drawing/2014/main" val="10000"/>
                  </a:ext>
                </a:extLst>
              </a:tr>
              <a:tr h="370840">
                <a:tc>
                  <a:txBody>
                    <a:bodyPr/>
                    <a:lstStyle/>
                    <a:p>
                      <a:pPr algn="ctr"/>
                      <a:r>
                        <a:rPr lang="nl-NL" sz="2200" b="1" dirty="0" err="1" smtClean="0">
                          <a:latin typeface="+mj-lt"/>
                        </a:rPr>
                        <a:t>Voorberei-ding</a:t>
                      </a:r>
                      <a:endParaRPr lang="nl-NL" sz="2200" b="1" dirty="0">
                        <a:latin typeface="+mj-l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nl-NL" sz="2200" b="1" dirty="0">
                          <a:latin typeface="+mj-lt"/>
                        </a:rPr>
                        <a:t>I</a:t>
                      </a:r>
                      <a:r>
                        <a:rPr lang="nl-NL" sz="2200" b="1" dirty="0" smtClean="0">
                          <a:latin typeface="+mj-lt"/>
                        </a:rPr>
                        <a:t>dentificatie</a:t>
                      </a:r>
                      <a:endParaRPr lang="nl-NL" sz="2200" b="1" dirty="0">
                        <a:latin typeface="+mj-l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nl-NL" sz="2200" b="1" dirty="0">
                          <a:latin typeface="+mj-lt"/>
                        </a:rPr>
                        <a:t>O</a:t>
                      </a:r>
                      <a:r>
                        <a:rPr lang="nl-NL" sz="2200" b="1" dirty="0" smtClean="0">
                          <a:latin typeface="+mj-lt"/>
                        </a:rPr>
                        <a:t>nderricht</a:t>
                      </a:r>
                      <a:endParaRPr lang="nl-NL" sz="2200" b="1" dirty="0">
                        <a:latin typeface="+mj-l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a:r>
                        <a:rPr lang="nl-NL" sz="2200" b="1" dirty="0" smtClean="0">
                          <a:latin typeface="+mj-lt"/>
                        </a:rPr>
                        <a:t>Opoffering </a:t>
                      </a:r>
                      <a:r>
                        <a:rPr lang="nl-NL" sz="2200" b="1" dirty="0" smtClean="0">
                          <a:solidFill>
                            <a:srgbClr val="FF0000"/>
                          </a:solidFill>
                          <a:latin typeface="+mj-lt"/>
                        </a:rPr>
                        <a:t>en Opstanding</a:t>
                      </a:r>
                      <a:endParaRPr lang="nl-NL" sz="2200" b="1" dirty="0">
                        <a:solidFill>
                          <a:srgbClr val="FF0000"/>
                        </a:solidFill>
                        <a:latin typeface="+mj-l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nl-NL"/>
                    </a:p>
                  </a:txBody>
                  <a:tcPr/>
                </a:tc>
                <a:extLst>
                  <a:ext uri="{0D108BD9-81ED-4DB2-BD59-A6C34878D82A}">
                    <a16:rowId xmlns="" xmlns:a16="http://schemas.microsoft.com/office/drawing/2014/main" val="10001"/>
                  </a:ext>
                </a:extLst>
              </a:tr>
              <a:tr h="914400">
                <a:tc>
                  <a:txBody>
                    <a:bodyPr/>
                    <a:lstStyle/>
                    <a:p>
                      <a:pPr algn="ctr"/>
                      <a:endParaRPr lang="nl-NL" sz="2200" b="1" dirty="0">
                        <a:latin typeface="+mj-l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nl-NL" sz="2200" b="1" dirty="0" err="1">
                          <a:latin typeface="+mj-lt"/>
                        </a:rPr>
                        <a:t>Galilea</a:t>
                      </a:r>
                      <a:endParaRPr lang="nl-NL" sz="2200" b="1" dirty="0">
                        <a:latin typeface="+mj-l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nl-NL" sz="2200" b="1" dirty="0">
                          <a:latin typeface="+mj-lt"/>
                        </a:rPr>
                        <a:t>via </a:t>
                      </a:r>
                      <a:r>
                        <a:rPr lang="nl-NL" sz="2200" b="1" dirty="0" err="1">
                          <a:latin typeface="+mj-lt"/>
                        </a:rPr>
                        <a:t>Judea</a:t>
                      </a:r>
                      <a:r>
                        <a:rPr lang="nl-NL" sz="2200" b="1" dirty="0">
                          <a:latin typeface="+mj-lt"/>
                        </a:rPr>
                        <a:t> en </a:t>
                      </a:r>
                      <a:r>
                        <a:rPr lang="nl-NL" sz="2200" b="1" dirty="0" err="1">
                          <a:latin typeface="+mj-lt"/>
                        </a:rPr>
                        <a:t>Perea</a:t>
                      </a:r>
                      <a:r>
                        <a:rPr lang="nl-NL" sz="2200" b="1" dirty="0">
                          <a:latin typeface="+mj-lt"/>
                        </a:rPr>
                        <a:t> </a:t>
                      </a:r>
                      <a:r>
                        <a:rPr lang="nl-NL" sz="2200" b="1" u="sng" dirty="0">
                          <a:latin typeface="+mj-lt"/>
                        </a:rPr>
                        <a:t>naar</a:t>
                      </a:r>
                      <a:r>
                        <a:rPr lang="nl-NL" sz="2200" b="1" u="sng" baseline="0" dirty="0">
                          <a:latin typeface="+mj-lt"/>
                        </a:rPr>
                        <a:t> </a:t>
                      </a:r>
                      <a:r>
                        <a:rPr lang="nl-NL" sz="2200" b="1" baseline="0" dirty="0">
                          <a:latin typeface="+mj-lt"/>
                        </a:rPr>
                        <a:t>Jeruzalem</a:t>
                      </a:r>
                      <a:endParaRPr lang="nl-NL" sz="2200" b="1" dirty="0">
                        <a:latin typeface="+mj-l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a:r>
                        <a:rPr lang="nl-NL" sz="2200" b="1" dirty="0">
                          <a:latin typeface="+mj-lt"/>
                        </a:rPr>
                        <a:t>in Jeruzalem</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nl-NL"/>
                    </a:p>
                  </a:txBody>
                  <a:tcPr/>
                </a:tc>
                <a:extLst>
                  <a:ext uri="{0D108BD9-81ED-4DB2-BD59-A6C34878D82A}">
                    <a16:rowId xmlns="" xmlns:a16="http://schemas.microsoft.com/office/drawing/2014/main" val="10002"/>
                  </a:ext>
                </a:extLst>
              </a:tr>
              <a:tr h="370840">
                <a:tc>
                  <a:txBody>
                    <a:bodyPr/>
                    <a:lstStyle/>
                    <a:p>
                      <a:pPr algn="ctr"/>
                      <a:endParaRPr lang="nl-NL" sz="2200" b="1" dirty="0">
                        <a:latin typeface="+mj-l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nl-NL" sz="2200" b="1" dirty="0">
                          <a:latin typeface="+mj-lt"/>
                        </a:rPr>
                        <a:t>W</a:t>
                      </a:r>
                      <a:r>
                        <a:rPr lang="nl-NL" sz="2200" b="1" dirty="0" smtClean="0">
                          <a:latin typeface="+mj-lt"/>
                        </a:rPr>
                        <a:t>onderen</a:t>
                      </a:r>
                      <a:endParaRPr lang="nl-NL" sz="2200" b="1" dirty="0">
                        <a:latin typeface="+mj-l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nl-NL" sz="2200" b="1" dirty="0">
                          <a:latin typeface="+mj-lt"/>
                        </a:rPr>
                        <a:t>G</a:t>
                      </a:r>
                      <a:r>
                        <a:rPr lang="nl-NL" sz="2200" b="1" dirty="0" smtClean="0">
                          <a:latin typeface="+mj-lt"/>
                        </a:rPr>
                        <a:t>elijkenissen</a:t>
                      </a:r>
                      <a:endParaRPr lang="nl-NL" sz="2200" b="1" dirty="0">
                        <a:latin typeface="+mj-l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a:r>
                        <a:rPr lang="nl-NL" sz="2200" b="1" dirty="0">
                          <a:latin typeface="+mj-lt"/>
                        </a:rPr>
                        <a:t>het grote offer  &amp;  </a:t>
                      </a:r>
                    </a:p>
                    <a:p>
                      <a:pPr algn="ctr"/>
                      <a:r>
                        <a:rPr lang="nl-NL" sz="2200" b="1" dirty="0">
                          <a:latin typeface="+mj-lt"/>
                        </a:rPr>
                        <a:t>het grote wonder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endParaRPr lang="nl-NL"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3"/>
                  </a:ext>
                </a:extLst>
              </a:tr>
              <a:tr h="640080">
                <a:tc>
                  <a:txBody>
                    <a:bodyPr/>
                    <a:lstStyle/>
                    <a:p>
                      <a:pPr algn="ctr"/>
                      <a:endParaRPr lang="nl-NL" sz="2200" b="1" dirty="0">
                        <a:latin typeface="+mj-l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nl-NL" sz="2200" b="1" dirty="0">
                          <a:latin typeface="+mj-lt"/>
                        </a:rPr>
                        <a:t>“</a:t>
                      </a:r>
                      <a:r>
                        <a:rPr lang="nl-NL" sz="2200" b="1" i="1" dirty="0">
                          <a:latin typeface="+mj-lt"/>
                        </a:rPr>
                        <a:t>een machtig</a:t>
                      </a:r>
                      <a:r>
                        <a:rPr lang="nl-NL" sz="2200" b="1" i="1" baseline="0" dirty="0">
                          <a:latin typeface="+mj-lt"/>
                        </a:rPr>
                        <a:t> profeet in </a:t>
                      </a:r>
                      <a:r>
                        <a:rPr lang="nl-NL" sz="2200" b="1" i="1" dirty="0">
                          <a:latin typeface="+mj-lt"/>
                        </a:rPr>
                        <a:t>daad…</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nl-NL" sz="2200" b="1" i="1" dirty="0">
                          <a:latin typeface="+mj-lt"/>
                        </a:rPr>
                        <a:t>… en woord</a:t>
                      </a:r>
                      <a:r>
                        <a:rPr lang="nl-NL" sz="2200" b="1" dirty="0">
                          <a:latin typeface="+mj-lt"/>
                        </a:rPr>
                        <a:t>”</a:t>
                      </a:r>
                    </a:p>
                    <a:p>
                      <a:pPr algn="ctr"/>
                      <a:r>
                        <a:rPr lang="nl-NL" sz="2200" b="1" dirty="0">
                          <a:latin typeface="+mj-lt"/>
                        </a:rPr>
                        <a:t>(24:19)</a:t>
                      </a:r>
                    </a:p>
                  </a:txBody>
                  <a:tcPr anchor="ctr">
                    <a:lnL w="12700" cap="flat" cmpd="sng" algn="ctr">
                      <a:solidFill>
                        <a:srgbClr val="000000"/>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nl-NL" sz="2200" b="1" dirty="0">
                          <a:latin typeface="+mj-lt"/>
                        </a:rPr>
                        <a:t>laatste onderwijs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nl-NL" sz="2200" b="1" dirty="0">
                          <a:latin typeface="+mj-lt"/>
                        </a:rPr>
                        <a:t>missie</a:t>
                      </a:r>
                      <a:r>
                        <a:rPr lang="nl-NL" sz="2200" b="1" baseline="0" dirty="0">
                          <a:latin typeface="+mj-lt"/>
                        </a:rPr>
                        <a:t> </a:t>
                      </a:r>
                    </a:p>
                    <a:p>
                      <a:pPr algn="ctr"/>
                      <a:r>
                        <a:rPr lang="nl-NL" sz="2200" b="1" baseline="0" dirty="0">
                          <a:latin typeface="+mj-lt"/>
                        </a:rPr>
                        <a:t>volbracht</a:t>
                      </a:r>
                      <a:endParaRPr lang="nl-NL" sz="2200" b="1" dirty="0">
                        <a:latin typeface="+mj-l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4"/>
                  </a:ext>
                </a:extLst>
              </a:tr>
              <a:tr h="370840">
                <a:tc>
                  <a:txBody>
                    <a:bodyPr/>
                    <a:lstStyle/>
                    <a:p>
                      <a:pPr algn="ctr"/>
                      <a:r>
                        <a:rPr lang="nl-NL" sz="2200" b="1" dirty="0" smtClean="0">
                          <a:solidFill>
                            <a:srgbClr val="FF0000"/>
                          </a:solidFill>
                          <a:latin typeface="+mj-lt"/>
                        </a:rPr>
                        <a:t>+/-</a:t>
                      </a:r>
                      <a:r>
                        <a:rPr lang="nl-NL" sz="2200" b="1" dirty="0" smtClean="0">
                          <a:latin typeface="+mj-lt"/>
                        </a:rPr>
                        <a:t> 30 </a:t>
                      </a:r>
                      <a:r>
                        <a:rPr lang="nl-NL" sz="2200" b="1" dirty="0">
                          <a:latin typeface="+mj-lt"/>
                        </a:rPr>
                        <a:t>jaar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nl-NL" sz="2200" b="1" dirty="0">
                          <a:latin typeface="+mj-lt"/>
                        </a:rPr>
                        <a:t>1 ½ jaar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nl-NL" sz="2200" b="1" dirty="0">
                          <a:latin typeface="+mj-lt"/>
                        </a:rPr>
                        <a:t>6 maanden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nl-NL" sz="2200" b="1" dirty="0">
                          <a:latin typeface="+mj-lt"/>
                        </a:rPr>
                        <a:t>8 dagen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nl-NL" sz="2200" b="1" dirty="0">
                          <a:latin typeface="+mj-lt"/>
                        </a:rPr>
                        <a:t>50</a:t>
                      </a:r>
                      <a:r>
                        <a:rPr lang="nl-NL" sz="2200" b="1" baseline="0" dirty="0">
                          <a:latin typeface="+mj-lt"/>
                        </a:rPr>
                        <a:t> dagen</a:t>
                      </a:r>
                      <a:endParaRPr lang="nl-NL" sz="2200" b="1" dirty="0">
                        <a:latin typeface="+mj-l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13348415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523</TotalTime>
  <Words>1471</Words>
  <Application>Microsoft Office PowerPoint</Application>
  <PresentationFormat>Diavoorstelling (4:3)</PresentationFormat>
  <Paragraphs>231</Paragraphs>
  <Slides>17</Slides>
  <Notes>1</Notes>
  <HiddenSlides>0</HiddenSlides>
  <MMClips>0</MMClips>
  <ScaleCrop>false</ScaleCrop>
  <HeadingPairs>
    <vt:vector size="4" baseType="variant">
      <vt:variant>
        <vt:lpstr>Thema</vt:lpstr>
      </vt:variant>
      <vt:variant>
        <vt:i4>1</vt:i4>
      </vt:variant>
      <vt:variant>
        <vt:lpstr>Diatitels</vt:lpstr>
      </vt:variant>
      <vt:variant>
        <vt:i4>17</vt:i4>
      </vt:variant>
    </vt:vector>
  </HeadingPairs>
  <TitlesOfParts>
    <vt:vector size="18" baseType="lpstr">
      <vt:lpstr>Kantoorthema</vt:lpstr>
      <vt:lpstr>Het Lucas Evangelie</vt:lpstr>
      <vt:lpstr>Programma</vt:lpstr>
      <vt:lpstr>Opening - Inleiding</vt:lpstr>
      <vt:lpstr>Kennismaking</vt:lpstr>
      <vt:lpstr>Historische achtergrond van het NT</vt:lpstr>
      <vt:lpstr>Historische achtergrond van het NT</vt:lpstr>
      <vt:lpstr>De Historische achtergrond van het NT</vt:lpstr>
      <vt:lpstr>Het Evangelie volgens Lucas</vt:lpstr>
      <vt:lpstr>Lucas | Structuur  (lijkt de volgorde van de route door het land)</vt:lpstr>
      <vt:lpstr>De Structuur</vt:lpstr>
      <vt:lpstr>Auteur, doelgroep en datering</vt:lpstr>
      <vt:lpstr>Lucas Evangelie</vt:lpstr>
      <vt:lpstr>Luc.1: 1-4 de Proloog  illustreert het niveau</vt:lpstr>
      <vt:lpstr>Luc.1: 5 - 4: 13 | Johannes en Jezus</vt:lpstr>
      <vt:lpstr>Luc.1: 4 - 4: 13  Johannes en Jezus</vt:lpstr>
      <vt:lpstr>Luc.1:4-4:13 Johannes &amp; Jezus (samenvatting)</vt:lpstr>
      <vt:lpstr>Wordt vervolgd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Programma</dc:title>
  <dc:creator>Johan1954</dc:creator>
  <cp:lastModifiedBy>Johan1954</cp:lastModifiedBy>
  <cp:revision>47</cp:revision>
  <dcterms:created xsi:type="dcterms:W3CDTF">2020-01-03T15:27:07Z</dcterms:created>
  <dcterms:modified xsi:type="dcterms:W3CDTF">2020-01-11T12:49:24Z</dcterms:modified>
</cp:coreProperties>
</file>