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70" r:id="rId21"/>
    <p:sldId id="301" r:id="rId22"/>
    <p:sldId id="302" r:id="rId23"/>
    <p:sldId id="303" r:id="rId24"/>
    <p:sldId id="304" r:id="rId25"/>
    <p:sldId id="305" r:id="rId26"/>
    <p:sldId id="306" r:id="rId27"/>
    <p:sldId id="313" r:id="rId28"/>
    <p:sldId id="308" r:id="rId29"/>
    <p:sldId id="309" r:id="rId30"/>
    <p:sldId id="310" r:id="rId31"/>
    <p:sldId id="311" r:id="rId32"/>
    <p:sldId id="312" r:id="rId33"/>
    <p:sldId id="299" r:id="rId34"/>
    <p:sldId id="315"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44" autoAdjust="0"/>
    <p:restoredTop sz="94660"/>
  </p:normalViewPr>
  <p:slideViewPr>
    <p:cSldViewPr snapToGrid="0">
      <p:cViewPr varScale="1">
        <p:scale>
          <a:sx n="68" d="100"/>
          <a:sy n="68" d="100"/>
        </p:scale>
        <p:origin x="2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2FCD40B-1EBC-422F-B476-C749E2022D41}" type="datetimeFigureOut">
              <a:rPr lang="nl-NL" smtClean="0"/>
              <a:t>21-9-2019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80259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2FCD40B-1EBC-422F-B476-C749E2022D41}" type="datetimeFigureOut">
              <a:rPr lang="nl-NL" smtClean="0"/>
              <a:t>21-9-2019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353785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2FCD40B-1EBC-422F-B476-C749E2022D41}" type="datetimeFigureOut">
              <a:rPr lang="nl-NL" smtClean="0"/>
              <a:t>21-9-2019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346078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2FCD40B-1EBC-422F-B476-C749E2022D41}" type="datetimeFigureOut">
              <a:rPr lang="nl-NL" smtClean="0"/>
              <a:t>21-9-2019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131574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2FCD40B-1EBC-422F-B476-C749E2022D41}" type="datetimeFigureOut">
              <a:rPr lang="nl-NL" smtClean="0"/>
              <a:t>21-9-2019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254345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2FCD40B-1EBC-422F-B476-C749E2022D41}" type="datetimeFigureOut">
              <a:rPr lang="nl-NL" smtClean="0"/>
              <a:t>21-9-2019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146576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2FCD40B-1EBC-422F-B476-C749E2022D41}" type="datetimeFigureOut">
              <a:rPr lang="nl-NL" smtClean="0"/>
              <a:t>21-9-2019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23117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2FCD40B-1EBC-422F-B476-C749E2022D41}" type="datetimeFigureOut">
              <a:rPr lang="nl-NL" smtClean="0"/>
              <a:t>21-9-2019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62305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2FCD40B-1EBC-422F-B476-C749E2022D41}" type="datetimeFigureOut">
              <a:rPr lang="nl-NL" smtClean="0"/>
              <a:t>21-9-2019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383991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2FCD40B-1EBC-422F-B476-C749E2022D41}" type="datetimeFigureOut">
              <a:rPr lang="nl-NL" smtClean="0"/>
              <a:t>21-9-2019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214796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2FCD40B-1EBC-422F-B476-C749E2022D41}" type="datetimeFigureOut">
              <a:rPr lang="nl-NL" smtClean="0"/>
              <a:t>21-9-2019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7A81BC9-C952-44C1-9FC1-C72BEF83312C}" type="slidenum">
              <a:rPr lang="nl-NL" smtClean="0"/>
              <a:t>‹nr.›</a:t>
            </a:fld>
            <a:endParaRPr lang="nl-NL"/>
          </a:p>
        </p:txBody>
      </p:sp>
    </p:spTree>
    <p:extLst>
      <p:ext uri="{BB962C8B-B14F-4D97-AF65-F5344CB8AC3E}">
        <p14:creationId xmlns:p14="http://schemas.microsoft.com/office/powerpoint/2010/main" val="329139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CD40B-1EBC-422F-B476-C749E2022D41}" type="datetimeFigureOut">
              <a:rPr lang="nl-NL" smtClean="0"/>
              <a:t>21-9-2019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81BC9-C952-44C1-9FC1-C72BEF83312C}" type="slidenum">
              <a:rPr lang="nl-NL" smtClean="0"/>
              <a:t>‹nr.›</a:t>
            </a:fld>
            <a:endParaRPr lang="nl-NL"/>
          </a:p>
        </p:txBody>
      </p:sp>
    </p:spTree>
    <p:extLst>
      <p:ext uri="{BB962C8B-B14F-4D97-AF65-F5344CB8AC3E}">
        <p14:creationId xmlns:p14="http://schemas.microsoft.com/office/powerpoint/2010/main" val="1577022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4" name="Tekstvak 3"/>
          <p:cNvSpPr txBox="1"/>
          <p:nvPr/>
        </p:nvSpPr>
        <p:spPr>
          <a:xfrm>
            <a:off x="925158" y="1645920"/>
            <a:ext cx="10639313" cy="1107996"/>
          </a:xfrm>
          <a:prstGeom prst="rect">
            <a:avLst/>
          </a:prstGeom>
          <a:noFill/>
        </p:spPr>
        <p:txBody>
          <a:bodyPr wrap="square" rtlCol="0">
            <a:spAutoFit/>
          </a:bodyPr>
          <a:lstStyle/>
          <a:p>
            <a:pPr algn="ctr"/>
            <a:r>
              <a:rPr lang="en-US" sz="6600" b="1" spc="100" dirty="0" err="1">
                <a:solidFill>
                  <a:srgbClr val="C00000"/>
                </a:solidFill>
              </a:rPr>
              <a:t>Tekenen</a:t>
            </a:r>
            <a:r>
              <a:rPr lang="en-US" sz="6600" b="1" spc="100" dirty="0">
                <a:solidFill>
                  <a:srgbClr val="C00000"/>
                </a:solidFill>
              </a:rPr>
              <a:t> van de </a:t>
            </a:r>
            <a:r>
              <a:rPr lang="en-US" sz="6600" b="1" spc="100" dirty="0" err="1">
                <a:solidFill>
                  <a:srgbClr val="C00000"/>
                </a:solidFill>
              </a:rPr>
              <a:t>Eindtijd</a:t>
            </a:r>
            <a:endParaRPr lang="nl-NL" sz="6600" b="1" spc="100" dirty="0">
              <a:solidFill>
                <a:srgbClr val="C00000"/>
              </a:solidFill>
            </a:endParaRPr>
          </a:p>
        </p:txBody>
      </p:sp>
      <p:sp>
        <p:nvSpPr>
          <p:cNvPr id="6" name="Tekstvak 5">
            <a:extLst>
              <a:ext uri="{FF2B5EF4-FFF2-40B4-BE49-F238E27FC236}">
                <a16:creationId xmlns:a16="http://schemas.microsoft.com/office/drawing/2014/main" id="{CE6F039E-CFFC-4C8F-BA0D-7E9B9822211C}"/>
              </a:ext>
            </a:extLst>
          </p:cNvPr>
          <p:cNvSpPr txBox="1"/>
          <p:nvPr/>
        </p:nvSpPr>
        <p:spPr>
          <a:xfrm>
            <a:off x="1007218" y="1685776"/>
            <a:ext cx="10639313" cy="1107996"/>
          </a:xfrm>
          <a:prstGeom prst="rect">
            <a:avLst/>
          </a:prstGeom>
          <a:noFill/>
        </p:spPr>
        <p:txBody>
          <a:bodyPr wrap="square" rtlCol="0">
            <a:spAutoFit/>
          </a:bodyPr>
          <a:lstStyle/>
          <a:p>
            <a:pPr algn="ctr"/>
            <a:r>
              <a:rPr lang="en-US" sz="6600" b="1" spc="100" dirty="0" err="1">
                <a:solidFill>
                  <a:schemeClr val="bg1"/>
                </a:solidFill>
              </a:rPr>
              <a:t>Tekenen</a:t>
            </a:r>
            <a:r>
              <a:rPr lang="en-US" sz="6600" b="1" spc="100" dirty="0">
                <a:solidFill>
                  <a:schemeClr val="bg1"/>
                </a:solidFill>
              </a:rPr>
              <a:t> van de </a:t>
            </a:r>
            <a:r>
              <a:rPr lang="en-US" sz="6600" b="1" spc="100" dirty="0" err="1">
                <a:solidFill>
                  <a:schemeClr val="bg1"/>
                </a:solidFill>
              </a:rPr>
              <a:t>Eindtijd</a:t>
            </a:r>
            <a:endParaRPr lang="nl-NL" sz="6600" b="1" spc="100" dirty="0">
              <a:solidFill>
                <a:schemeClr val="bg1"/>
              </a:solidFill>
            </a:endParaRPr>
          </a:p>
        </p:txBody>
      </p:sp>
    </p:spTree>
    <p:extLst>
      <p:ext uri="{BB962C8B-B14F-4D97-AF65-F5344CB8AC3E}">
        <p14:creationId xmlns:p14="http://schemas.microsoft.com/office/powerpoint/2010/main" val="19667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1996"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4</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Grote aardbevingen</a:t>
            </a:r>
          </a:p>
          <a:p>
            <a:pPr algn="ctr"/>
            <a:r>
              <a:rPr lang="nl-NL" sz="3600" dirty="0">
                <a:solidFill>
                  <a:srgbClr val="C00000"/>
                </a:solidFill>
              </a:rPr>
              <a:t>Lukas 21:11</a:t>
            </a:r>
          </a:p>
        </p:txBody>
      </p:sp>
      <p:sp>
        <p:nvSpPr>
          <p:cNvPr id="8" name="Tekstvak 7">
            <a:extLst>
              <a:ext uri="{FF2B5EF4-FFF2-40B4-BE49-F238E27FC236}">
                <a16:creationId xmlns:a16="http://schemas.microsoft.com/office/drawing/2014/main" id="{22098344-4F3E-4FE4-A330-C56009F8034D}"/>
              </a:ext>
            </a:extLst>
          </p:cNvPr>
          <p:cNvSpPr txBox="1"/>
          <p:nvPr/>
        </p:nvSpPr>
        <p:spPr>
          <a:xfrm>
            <a:off x="776747" y="1581352"/>
            <a:ext cx="10604016" cy="523220"/>
          </a:xfrm>
          <a:prstGeom prst="rect">
            <a:avLst/>
          </a:prstGeom>
          <a:noFill/>
        </p:spPr>
        <p:txBody>
          <a:bodyPr wrap="square" rtlCol="0">
            <a:spAutoFit/>
          </a:bodyPr>
          <a:lstStyle/>
          <a:p>
            <a:r>
              <a:rPr lang="nl-NL" sz="2800" b="1" dirty="0">
                <a:solidFill>
                  <a:srgbClr val="002060"/>
                </a:solidFill>
              </a:rPr>
              <a:t>en er zullen grote aardbevingen… zijn.</a:t>
            </a:r>
          </a:p>
        </p:txBody>
      </p:sp>
      <p:pic>
        <p:nvPicPr>
          <p:cNvPr id="6" name="Afbeelding 5" descr="Afbeelding met lucht, gebouw, vrachtwagen&#10;&#10;Automatisch gegenereerde beschrijving">
            <a:extLst>
              <a:ext uri="{FF2B5EF4-FFF2-40B4-BE49-F238E27FC236}">
                <a16:creationId xmlns:a16="http://schemas.microsoft.com/office/drawing/2014/main" id="{23BD1682-207A-4B32-BEB7-D74AAA8ED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698" y="2104572"/>
            <a:ext cx="7093254" cy="4415803"/>
          </a:xfrm>
          <a:prstGeom prst="rect">
            <a:avLst/>
          </a:prstGeom>
        </p:spPr>
      </p:pic>
      <p:sp>
        <p:nvSpPr>
          <p:cNvPr id="9" name="Tekstvak 8">
            <a:extLst>
              <a:ext uri="{FF2B5EF4-FFF2-40B4-BE49-F238E27FC236}">
                <a16:creationId xmlns:a16="http://schemas.microsoft.com/office/drawing/2014/main" id="{A4F5AE5B-A37C-46C7-B3A8-8AA96D4B14EF}"/>
              </a:ext>
            </a:extLst>
          </p:cNvPr>
          <p:cNvSpPr txBox="1"/>
          <p:nvPr/>
        </p:nvSpPr>
        <p:spPr>
          <a:xfrm>
            <a:off x="776747" y="2965467"/>
            <a:ext cx="3207434" cy="2585323"/>
          </a:xfrm>
          <a:prstGeom prst="rect">
            <a:avLst/>
          </a:prstGeom>
          <a:noFill/>
        </p:spPr>
        <p:txBody>
          <a:bodyPr wrap="square" rtlCol="0">
            <a:spAutoFit/>
          </a:bodyPr>
          <a:lstStyle/>
          <a:p>
            <a:r>
              <a:rPr lang="nl-NL" b="1" dirty="0">
                <a:solidFill>
                  <a:srgbClr val="002060"/>
                </a:solidFill>
              </a:rPr>
              <a:t>1906 – </a:t>
            </a:r>
            <a:r>
              <a:rPr lang="nl-NL" b="1" dirty="0" err="1">
                <a:solidFill>
                  <a:srgbClr val="002060"/>
                </a:solidFill>
              </a:rPr>
              <a:t>Equador</a:t>
            </a:r>
            <a:r>
              <a:rPr lang="nl-NL" b="1" dirty="0">
                <a:solidFill>
                  <a:srgbClr val="002060"/>
                </a:solidFill>
              </a:rPr>
              <a:t> (8,8)</a:t>
            </a:r>
          </a:p>
          <a:p>
            <a:r>
              <a:rPr lang="nl-NL" b="1" dirty="0">
                <a:solidFill>
                  <a:srgbClr val="002060"/>
                </a:solidFill>
              </a:rPr>
              <a:t>1946 – Alaska (8,6)</a:t>
            </a:r>
          </a:p>
          <a:p>
            <a:r>
              <a:rPr lang="nl-NL" b="1" dirty="0">
                <a:solidFill>
                  <a:srgbClr val="002060"/>
                </a:solidFill>
              </a:rPr>
              <a:t>1950 – Tibet (8,6)</a:t>
            </a:r>
          </a:p>
          <a:p>
            <a:r>
              <a:rPr lang="nl-NL" b="1" dirty="0">
                <a:solidFill>
                  <a:srgbClr val="002060"/>
                </a:solidFill>
              </a:rPr>
              <a:t>1960 – Chili (9,6)</a:t>
            </a:r>
          </a:p>
          <a:p>
            <a:r>
              <a:rPr lang="nl-NL" b="1" dirty="0">
                <a:solidFill>
                  <a:srgbClr val="002060"/>
                </a:solidFill>
              </a:rPr>
              <a:t>1965 – Alaska (8,7)</a:t>
            </a:r>
          </a:p>
          <a:p>
            <a:r>
              <a:rPr lang="nl-NL" b="1" dirty="0">
                <a:solidFill>
                  <a:srgbClr val="002060"/>
                </a:solidFill>
              </a:rPr>
              <a:t>1989 – San </a:t>
            </a:r>
            <a:r>
              <a:rPr lang="nl-NL" b="1" dirty="0" err="1">
                <a:solidFill>
                  <a:srgbClr val="002060"/>
                </a:solidFill>
              </a:rPr>
              <a:t>Fransisco</a:t>
            </a:r>
            <a:r>
              <a:rPr lang="nl-NL" b="1" dirty="0">
                <a:solidFill>
                  <a:srgbClr val="002060"/>
                </a:solidFill>
              </a:rPr>
              <a:t>  (6,9)</a:t>
            </a:r>
          </a:p>
          <a:p>
            <a:r>
              <a:rPr lang="nl-NL" b="1" dirty="0">
                <a:solidFill>
                  <a:srgbClr val="002060"/>
                </a:solidFill>
              </a:rPr>
              <a:t>2004 – Sumatra Indonesië (9,1)</a:t>
            </a:r>
          </a:p>
          <a:p>
            <a:r>
              <a:rPr lang="nl-NL" b="1" dirty="0">
                <a:solidFill>
                  <a:srgbClr val="002060"/>
                </a:solidFill>
              </a:rPr>
              <a:t>2010 – Chili (8,8)</a:t>
            </a:r>
          </a:p>
          <a:p>
            <a:r>
              <a:rPr lang="nl-NL" b="1" dirty="0">
                <a:solidFill>
                  <a:srgbClr val="002060"/>
                </a:solidFill>
              </a:rPr>
              <a:t>2011 – Japan (9)</a:t>
            </a:r>
          </a:p>
        </p:txBody>
      </p:sp>
    </p:spTree>
    <p:extLst>
      <p:ext uri="{BB962C8B-B14F-4D97-AF65-F5344CB8AC3E}">
        <p14:creationId xmlns:p14="http://schemas.microsoft.com/office/powerpoint/2010/main" val="358447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1996"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5</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Pestziekten</a:t>
            </a:r>
          </a:p>
          <a:p>
            <a:pPr algn="ctr"/>
            <a:r>
              <a:rPr lang="nl-NL" sz="3600" dirty="0">
                <a:solidFill>
                  <a:srgbClr val="C00000"/>
                </a:solidFill>
              </a:rPr>
              <a:t>Lukas 21:11</a:t>
            </a:r>
          </a:p>
        </p:txBody>
      </p:sp>
      <p:sp>
        <p:nvSpPr>
          <p:cNvPr id="8" name="Tekstvak 7">
            <a:extLst>
              <a:ext uri="{FF2B5EF4-FFF2-40B4-BE49-F238E27FC236}">
                <a16:creationId xmlns:a16="http://schemas.microsoft.com/office/drawing/2014/main" id="{22098344-4F3E-4FE4-A330-C56009F8034D}"/>
              </a:ext>
            </a:extLst>
          </p:cNvPr>
          <p:cNvSpPr txBox="1"/>
          <p:nvPr/>
        </p:nvSpPr>
        <p:spPr>
          <a:xfrm>
            <a:off x="776747" y="2076652"/>
            <a:ext cx="10604016" cy="523220"/>
          </a:xfrm>
          <a:prstGeom prst="rect">
            <a:avLst/>
          </a:prstGeom>
          <a:noFill/>
        </p:spPr>
        <p:txBody>
          <a:bodyPr wrap="square" rtlCol="0">
            <a:spAutoFit/>
          </a:bodyPr>
          <a:lstStyle/>
          <a:p>
            <a:r>
              <a:rPr lang="nl-NL" sz="2800" b="1" dirty="0">
                <a:solidFill>
                  <a:srgbClr val="002060"/>
                </a:solidFill>
              </a:rPr>
              <a:t>en nu hier en dan daar pestziekten.</a:t>
            </a:r>
          </a:p>
        </p:txBody>
      </p:sp>
      <p:sp>
        <p:nvSpPr>
          <p:cNvPr id="9" name="Tekstvak 8">
            <a:extLst>
              <a:ext uri="{FF2B5EF4-FFF2-40B4-BE49-F238E27FC236}">
                <a16:creationId xmlns:a16="http://schemas.microsoft.com/office/drawing/2014/main" id="{A4F5AE5B-A37C-46C7-B3A8-8AA96D4B14EF}"/>
              </a:ext>
            </a:extLst>
          </p:cNvPr>
          <p:cNvSpPr txBox="1"/>
          <p:nvPr/>
        </p:nvSpPr>
        <p:spPr>
          <a:xfrm>
            <a:off x="776747" y="4724917"/>
            <a:ext cx="3207434" cy="1754326"/>
          </a:xfrm>
          <a:prstGeom prst="rect">
            <a:avLst/>
          </a:prstGeom>
          <a:noFill/>
        </p:spPr>
        <p:txBody>
          <a:bodyPr wrap="square" rtlCol="0">
            <a:spAutoFit/>
          </a:bodyPr>
          <a:lstStyle/>
          <a:p>
            <a:r>
              <a:rPr lang="nl-NL" sz="3600" b="1" dirty="0">
                <a:solidFill>
                  <a:srgbClr val="002060"/>
                </a:solidFill>
              </a:rPr>
              <a:t>Siërra Leone</a:t>
            </a:r>
          </a:p>
          <a:p>
            <a:r>
              <a:rPr lang="nl-NL" sz="3600" b="1" dirty="0">
                <a:solidFill>
                  <a:srgbClr val="002060"/>
                </a:solidFill>
              </a:rPr>
              <a:t>Liberia</a:t>
            </a:r>
          </a:p>
          <a:p>
            <a:r>
              <a:rPr lang="nl-NL" sz="3600" b="1" dirty="0">
                <a:solidFill>
                  <a:srgbClr val="002060"/>
                </a:solidFill>
              </a:rPr>
              <a:t>Guinea</a:t>
            </a:r>
          </a:p>
        </p:txBody>
      </p:sp>
      <p:pic>
        <p:nvPicPr>
          <p:cNvPr id="4" name="Afbeelding 3" descr="Afbeelding met tekst, kaart&#10;&#10;Automatisch gegenereerde beschrijving">
            <a:extLst>
              <a:ext uri="{FF2B5EF4-FFF2-40B4-BE49-F238E27FC236}">
                <a16:creationId xmlns:a16="http://schemas.microsoft.com/office/drawing/2014/main" id="{5142FD18-344A-4C24-B1F2-AE3B6EF6E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929" y="2759660"/>
            <a:ext cx="5011249" cy="3902377"/>
          </a:xfrm>
          <a:prstGeom prst="rect">
            <a:avLst/>
          </a:prstGeom>
        </p:spPr>
      </p:pic>
      <p:pic>
        <p:nvPicPr>
          <p:cNvPr id="10" name="Afbeelding 9" descr="Afbeelding met grond, persoon, buiten, gras&#10;&#10;Automatisch gegenereerde beschrijving">
            <a:extLst>
              <a:ext uri="{FF2B5EF4-FFF2-40B4-BE49-F238E27FC236}">
                <a16:creationId xmlns:a16="http://schemas.microsoft.com/office/drawing/2014/main" id="{044CB37B-702F-4D3B-AFDF-B89605183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42" y="2763867"/>
            <a:ext cx="3922098" cy="1961049"/>
          </a:xfrm>
          <a:prstGeom prst="rect">
            <a:avLst/>
          </a:prstGeom>
        </p:spPr>
      </p:pic>
    </p:spTree>
    <p:extLst>
      <p:ext uri="{BB962C8B-B14F-4D97-AF65-F5344CB8AC3E}">
        <p14:creationId xmlns:p14="http://schemas.microsoft.com/office/powerpoint/2010/main" val="253237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1996"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6</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Hongersnoden</a:t>
            </a:r>
          </a:p>
          <a:p>
            <a:pPr algn="ctr"/>
            <a:r>
              <a:rPr lang="nl-NL" sz="3600" dirty="0">
                <a:solidFill>
                  <a:srgbClr val="C00000"/>
                </a:solidFill>
              </a:rPr>
              <a:t>Lukas 21:11</a:t>
            </a:r>
          </a:p>
        </p:txBody>
      </p:sp>
      <p:sp>
        <p:nvSpPr>
          <p:cNvPr id="8" name="Tekstvak 7">
            <a:extLst>
              <a:ext uri="{FF2B5EF4-FFF2-40B4-BE49-F238E27FC236}">
                <a16:creationId xmlns:a16="http://schemas.microsoft.com/office/drawing/2014/main" id="{22098344-4F3E-4FE4-A330-C56009F8034D}"/>
              </a:ext>
            </a:extLst>
          </p:cNvPr>
          <p:cNvSpPr txBox="1"/>
          <p:nvPr/>
        </p:nvSpPr>
        <p:spPr>
          <a:xfrm>
            <a:off x="1072169" y="3384946"/>
            <a:ext cx="2416619" cy="1384995"/>
          </a:xfrm>
          <a:prstGeom prst="rect">
            <a:avLst/>
          </a:prstGeom>
          <a:noFill/>
        </p:spPr>
        <p:txBody>
          <a:bodyPr wrap="square" rtlCol="0">
            <a:spAutoFit/>
          </a:bodyPr>
          <a:lstStyle/>
          <a:p>
            <a:r>
              <a:rPr lang="nl-NL" sz="2800" b="1" dirty="0">
                <a:solidFill>
                  <a:srgbClr val="002060"/>
                </a:solidFill>
              </a:rPr>
              <a:t>en er zullen hongersnoden zijn.</a:t>
            </a:r>
          </a:p>
        </p:txBody>
      </p:sp>
      <p:pic>
        <p:nvPicPr>
          <p:cNvPr id="6" name="Afbeelding 5" descr="Afbeelding met tekst, kaart&#10;&#10;Automatisch gegenereerde beschrijving">
            <a:extLst>
              <a:ext uri="{FF2B5EF4-FFF2-40B4-BE49-F238E27FC236}">
                <a16:creationId xmlns:a16="http://schemas.microsoft.com/office/drawing/2014/main" id="{AA824368-DED1-415B-A521-2D94867BB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960" y="2076652"/>
            <a:ext cx="7010400" cy="4648200"/>
          </a:xfrm>
          <a:prstGeom prst="rect">
            <a:avLst/>
          </a:prstGeom>
        </p:spPr>
      </p:pic>
      <p:sp>
        <p:nvSpPr>
          <p:cNvPr id="7" name="Rechthoek 6">
            <a:extLst>
              <a:ext uri="{FF2B5EF4-FFF2-40B4-BE49-F238E27FC236}">
                <a16:creationId xmlns:a16="http://schemas.microsoft.com/office/drawing/2014/main" id="{8E2136FC-0284-451B-8255-D2DDDDBBFBA6}"/>
              </a:ext>
            </a:extLst>
          </p:cNvPr>
          <p:cNvSpPr/>
          <p:nvPr/>
        </p:nvSpPr>
        <p:spPr>
          <a:xfrm>
            <a:off x="8342142" y="5978769"/>
            <a:ext cx="520504" cy="22508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58451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1996"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7</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Vervolgingen</a:t>
            </a:r>
          </a:p>
          <a:p>
            <a:pPr algn="ctr"/>
            <a:r>
              <a:rPr lang="nl-NL" sz="3600" dirty="0">
                <a:solidFill>
                  <a:srgbClr val="C00000"/>
                </a:solidFill>
              </a:rPr>
              <a:t>Lukas 21:12-13</a:t>
            </a:r>
          </a:p>
        </p:txBody>
      </p:sp>
      <p:pic>
        <p:nvPicPr>
          <p:cNvPr id="4" name="Afbeelding 3" descr="Afbeelding met buiten, grond, persoon, staand&#10;&#10;Automatisch gegenereerde beschrijving">
            <a:extLst>
              <a:ext uri="{FF2B5EF4-FFF2-40B4-BE49-F238E27FC236}">
                <a16:creationId xmlns:a16="http://schemas.microsoft.com/office/drawing/2014/main" id="{6606D96F-D20E-4AB6-9711-FE6FEE209C05}"/>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4546258" y="2832100"/>
            <a:ext cx="6782924" cy="3816525"/>
          </a:xfrm>
          <a:prstGeom prst="rect">
            <a:avLst/>
          </a:prstGeom>
          <a:ln>
            <a:noFill/>
          </a:ln>
          <a:effectLst>
            <a:softEdge rad="112500"/>
          </a:effectLst>
        </p:spPr>
      </p:pic>
      <p:sp>
        <p:nvSpPr>
          <p:cNvPr id="8" name="Tekstvak 7">
            <a:extLst>
              <a:ext uri="{FF2B5EF4-FFF2-40B4-BE49-F238E27FC236}">
                <a16:creationId xmlns:a16="http://schemas.microsoft.com/office/drawing/2014/main" id="{22098344-4F3E-4FE4-A330-C56009F8034D}"/>
              </a:ext>
            </a:extLst>
          </p:cNvPr>
          <p:cNvSpPr txBox="1"/>
          <p:nvPr/>
        </p:nvSpPr>
        <p:spPr>
          <a:xfrm>
            <a:off x="980049" y="1706594"/>
            <a:ext cx="10456985" cy="954107"/>
          </a:xfrm>
          <a:prstGeom prst="rect">
            <a:avLst/>
          </a:prstGeom>
          <a:noFill/>
        </p:spPr>
        <p:txBody>
          <a:bodyPr wrap="square" rtlCol="0">
            <a:spAutoFit/>
          </a:bodyPr>
          <a:lstStyle/>
          <a:p>
            <a:r>
              <a:rPr lang="nl-NL" sz="2800" b="1" u="sng" dirty="0">
                <a:solidFill>
                  <a:srgbClr val="002060"/>
                </a:solidFill>
              </a:rPr>
              <a:t>MAAR VÓÓR DIT ALLES</a:t>
            </a:r>
            <a:r>
              <a:rPr lang="nl-NL" sz="2800" b="1" dirty="0">
                <a:solidFill>
                  <a:srgbClr val="002060"/>
                </a:solidFill>
              </a:rPr>
              <a:t> zullen zij de handen aan u slaan en u vervolgen, door u over te leveren in de synagogen en gevangenissen, </a:t>
            </a:r>
          </a:p>
        </p:txBody>
      </p:sp>
      <p:sp>
        <p:nvSpPr>
          <p:cNvPr id="9" name="Tekstvak 8">
            <a:extLst>
              <a:ext uri="{FF2B5EF4-FFF2-40B4-BE49-F238E27FC236}">
                <a16:creationId xmlns:a16="http://schemas.microsoft.com/office/drawing/2014/main" id="{E4AD5691-322F-477D-8FED-00A91EF1B8FA}"/>
              </a:ext>
            </a:extLst>
          </p:cNvPr>
          <p:cNvSpPr txBox="1"/>
          <p:nvPr/>
        </p:nvSpPr>
        <p:spPr>
          <a:xfrm>
            <a:off x="970671" y="2515028"/>
            <a:ext cx="3530990" cy="2677656"/>
          </a:xfrm>
          <a:prstGeom prst="rect">
            <a:avLst/>
          </a:prstGeom>
          <a:noFill/>
        </p:spPr>
        <p:txBody>
          <a:bodyPr wrap="square" rtlCol="0">
            <a:spAutoFit/>
          </a:bodyPr>
          <a:lstStyle/>
          <a:p>
            <a:r>
              <a:rPr lang="nl-NL" sz="2800" b="1" dirty="0">
                <a:solidFill>
                  <a:srgbClr val="002060"/>
                </a:solidFill>
              </a:rPr>
              <a:t>en u voor koningen en stadhouders te leiden om mijns </a:t>
            </a:r>
            <a:r>
              <a:rPr lang="nl-NL" sz="2800" b="1" dirty="0" err="1">
                <a:solidFill>
                  <a:srgbClr val="002060"/>
                </a:solidFill>
              </a:rPr>
              <a:t>naams</a:t>
            </a:r>
            <a:r>
              <a:rPr lang="nl-NL" sz="2800" b="1" dirty="0">
                <a:solidFill>
                  <a:srgbClr val="002060"/>
                </a:solidFill>
              </a:rPr>
              <a:t> wil. Het zal voor u hierop uitlopen, dat gij zult getuigen</a:t>
            </a:r>
            <a:endParaRPr lang="nl-NL" sz="2800" dirty="0"/>
          </a:p>
        </p:txBody>
      </p:sp>
    </p:spTree>
    <p:extLst>
      <p:ext uri="{BB962C8B-B14F-4D97-AF65-F5344CB8AC3E}">
        <p14:creationId xmlns:p14="http://schemas.microsoft.com/office/powerpoint/2010/main" val="42123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1996"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8</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Jerusalem verwoest</a:t>
            </a:r>
          </a:p>
          <a:p>
            <a:pPr algn="ctr"/>
            <a:r>
              <a:rPr lang="nl-NL" sz="3600" dirty="0">
                <a:solidFill>
                  <a:srgbClr val="C00000"/>
                </a:solidFill>
              </a:rPr>
              <a:t>Lukas 21:20-21</a:t>
            </a:r>
          </a:p>
        </p:txBody>
      </p:sp>
      <p:sp>
        <p:nvSpPr>
          <p:cNvPr id="8" name="Tekstvak 7">
            <a:extLst>
              <a:ext uri="{FF2B5EF4-FFF2-40B4-BE49-F238E27FC236}">
                <a16:creationId xmlns:a16="http://schemas.microsoft.com/office/drawing/2014/main" id="{22098344-4F3E-4FE4-A330-C56009F8034D}"/>
              </a:ext>
            </a:extLst>
          </p:cNvPr>
          <p:cNvSpPr txBox="1"/>
          <p:nvPr/>
        </p:nvSpPr>
        <p:spPr>
          <a:xfrm>
            <a:off x="980049" y="1706594"/>
            <a:ext cx="10456985" cy="954107"/>
          </a:xfrm>
          <a:prstGeom prst="rect">
            <a:avLst/>
          </a:prstGeom>
          <a:noFill/>
        </p:spPr>
        <p:txBody>
          <a:bodyPr wrap="square" rtlCol="0">
            <a:spAutoFit/>
          </a:bodyPr>
          <a:lstStyle/>
          <a:p>
            <a:pPr algn="ctr"/>
            <a:r>
              <a:rPr lang="nl-NL" sz="2800" b="1" dirty="0">
                <a:solidFill>
                  <a:srgbClr val="002060"/>
                </a:solidFill>
              </a:rPr>
              <a:t>Zodra gij (de Discipelen) nu Jeruzalem door legerkampen omsingeld ziet, weet dan, dat zijn verwoesting nabij is. (70 AD -Titus)</a:t>
            </a:r>
          </a:p>
        </p:txBody>
      </p:sp>
      <p:pic>
        <p:nvPicPr>
          <p:cNvPr id="6" name="Afbeelding 5" descr="Afbeelding met lucht, buiten, grond, boom&#10;&#10;Automatisch gegenereerde beschrijving">
            <a:extLst>
              <a:ext uri="{FF2B5EF4-FFF2-40B4-BE49-F238E27FC236}">
                <a16:creationId xmlns:a16="http://schemas.microsoft.com/office/drawing/2014/main" id="{8E52E3F4-F15B-4C49-A893-43DC9BC3A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45" y="2660701"/>
            <a:ext cx="7312855" cy="4095199"/>
          </a:xfrm>
          <a:prstGeom prst="rect">
            <a:avLst/>
          </a:prstGeom>
        </p:spPr>
      </p:pic>
    </p:spTree>
    <p:extLst>
      <p:ext uri="{BB962C8B-B14F-4D97-AF65-F5344CB8AC3E}">
        <p14:creationId xmlns:p14="http://schemas.microsoft.com/office/powerpoint/2010/main" val="83428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1996"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9</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Joodse Diaspora</a:t>
            </a:r>
          </a:p>
          <a:p>
            <a:pPr algn="ctr"/>
            <a:r>
              <a:rPr lang="nl-NL" sz="3600" dirty="0">
                <a:solidFill>
                  <a:srgbClr val="C00000"/>
                </a:solidFill>
              </a:rPr>
              <a:t>Lukas 21:22-24</a:t>
            </a:r>
          </a:p>
        </p:txBody>
      </p:sp>
      <p:sp>
        <p:nvSpPr>
          <p:cNvPr id="3" name="Tekstvak 2">
            <a:extLst>
              <a:ext uri="{FF2B5EF4-FFF2-40B4-BE49-F238E27FC236}">
                <a16:creationId xmlns:a16="http://schemas.microsoft.com/office/drawing/2014/main" id="{CD96E5A4-6514-45F3-B412-2192F7C8C5CD}"/>
              </a:ext>
            </a:extLst>
          </p:cNvPr>
          <p:cNvSpPr txBox="1"/>
          <p:nvPr/>
        </p:nvSpPr>
        <p:spPr>
          <a:xfrm>
            <a:off x="850900" y="1672395"/>
            <a:ext cx="10007600" cy="954107"/>
          </a:xfrm>
          <a:prstGeom prst="rect">
            <a:avLst/>
          </a:prstGeom>
          <a:noFill/>
        </p:spPr>
        <p:txBody>
          <a:bodyPr wrap="square" rtlCol="0">
            <a:spAutoFit/>
          </a:bodyPr>
          <a:lstStyle/>
          <a:p>
            <a:pPr algn="ctr"/>
            <a:r>
              <a:rPr lang="nl-NL" sz="2800" b="1" dirty="0">
                <a:solidFill>
                  <a:srgbClr val="002060"/>
                </a:solidFill>
              </a:rPr>
              <a:t>Want er zal grote nood zijn over het land en toorn over dit volk… en als gevangenen weggevoerd worden onder alle heidenen</a:t>
            </a:r>
          </a:p>
        </p:txBody>
      </p:sp>
      <p:pic>
        <p:nvPicPr>
          <p:cNvPr id="10" name="Afbeelding 9">
            <a:extLst>
              <a:ext uri="{FF2B5EF4-FFF2-40B4-BE49-F238E27FC236}">
                <a16:creationId xmlns:a16="http://schemas.microsoft.com/office/drawing/2014/main" id="{63CFE417-52CF-4D6A-9996-886DEBC94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874" y="2664582"/>
            <a:ext cx="5407025" cy="4049565"/>
          </a:xfrm>
          <a:prstGeom prst="rect">
            <a:avLst/>
          </a:prstGeom>
        </p:spPr>
      </p:pic>
    </p:spTree>
    <p:extLst>
      <p:ext uri="{BB962C8B-B14F-4D97-AF65-F5344CB8AC3E}">
        <p14:creationId xmlns:p14="http://schemas.microsoft.com/office/powerpoint/2010/main" val="420905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1996"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10</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Jerusalem vertrapt</a:t>
            </a:r>
          </a:p>
          <a:p>
            <a:pPr algn="ctr"/>
            <a:r>
              <a:rPr lang="nl-NL" sz="3600" dirty="0">
                <a:solidFill>
                  <a:srgbClr val="C00000"/>
                </a:solidFill>
              </a:rPr>
              <a:t>Lukas 21:22-24</a:t>
            </a:r>
          </a:p>
        </p:txBody>
      </p:sp>
      <p:sp>
        <p:nvSpPr>
          <p:cNvPr id="3" name="Tekstvak 2">
            <a:extLst>
              <a:ext uri="{FF2B5EF4-FFF2-40B4-BE49-F238E27FC236}">
                <a16:creationId xmlns:a16="http://schemas.microsoft.com/office/drawing/2014/main" id="{CD96E5A4-6514-45F3-B412-2192F7C8C5CD}"/>
              </a:ext>
            </a:extLst>
          </p:cNvPr>
          <p:cNvSpPr txBox="1"/>
          <p:nvPr/>
        </p:nvSpPr>
        <p:spPr>
          <a:xfrm>
            <a:off x="850900" y="1672395"/>
            <a:ext cx="10007600" cy="954107"/>
          </a:xfrm>
          <a:prstGeom prst="rect">
            <a:avLst/>
          </a:prstGeom>
          <a:noFill/>
        </p:spPr>
        <p:txBody>
          <a:bodyPr wrap="square" rtlCol="0">
            <a:spAutoFit/>
          </a:bodyPr>
          <a:lstStyle/>
          <a:p>
            <a:r>
              <a:rPr lang="nl-NL" sz="2800" b="1" dirty="0">
                <a:solidFill>
                  <a:srgbClr val="002060"/>
                </a:solidFill>
              </a:rPr>
              <a:t>…en Jeruzalem zal door heidenen vertrapt worden, totdat de tijden der heidenen zullen vervuld zijn.</a:t>
            </a:r>
          </a:p>
        </p:txBody>
      </p:sp>
      <p:sp>
        <p:nvSpPr>
          <p:cNvPr id="4" name="Tekstvak 3">
            <a:extLst>
              <a:ext uri="{FF2B5EF4-FFF2-40B4-BE49-F238E27FC236}">
                <a16:creationId xmlns:a16="http://schemas.microsoft.com/office/drawing/2014/main" id="{3C3A7B97-D8B2-40F1-9D31-B7349B871EE9}"/>
              </a:ext>
            </a:extLst>
          </p:cNvPr>
          <p:cNvSpPr txBox="1"/>
          <p:nvPr/>
        </p:nvSpPr>
        <p:spPr>
          <a:xfrm>
            <a:off x="850900" y="2523339"/>
            <a:ext cx="8420100" cy="4524315"/>
          </a:xfrm>
          <a:prstGeom prst="rect">
            <a:avLst/>
          </a:prstGeom>
          <a:noFill/>
        </p:spPr>
        <p:txBody>
          <a:bodyPr wrap="square" rtlCol="0">
            <a:spAutoFit/>
          </a:bodyPr>
          <a:lstStyle/>
          <a:p>
            <a:r>
              <a:rPr lang="nl-NL" sz="2400" b="1" dirty="0">
                <a:solidFill>
                  <a:srgbClr val="002060"/>
                </a:solidFill>
              </a:rPr>
              <a:t>Jerusalem onder :</a:t>
            </a:r>
          </a:p>
          <a:p>
            <a:pPr marL="342900" indent="-342900">
              <a:buAutoNum type="arabicParenR"/>
            </a:pPr>
            <a:r>
              <a:rPr lang="nl-NL" sz="2400" b="1" dirty="0">
                <a:solidFill>
                  <a:srgbClr val="002060"/>
                </a:solidFill>
              </a:rPr>
              <a:t>Romeins bewind</a:t>
            </a:r>
          </a:p>
          <a:p>
            <a:pPr marL="342900" indent="-342900">
              <a:buAutoNum type="arabicParenR"/>
            </a:pPr>
            <a:r>
              <a:rPr lang="nl-NL" sz="2400" b="1" dirty="0">
                <a:solidFill>
                  <a:srgbClr val="002060"/>
                </a:solidFill>
              </a:rPr>
              <a:t>Perzisch bewind</a:t>
            </a:r>
          </a:p>
          <a:p>
            <a:pPr marL="342900" indent="-342900">
              <a:buAutoNum type="arabicParenR"/>
            </a:pPr>
            <a:r>
              <a:rPr lang="nl-NL" sz="2400" b="1" dirty="0">
                <a:solidFill>
                  <a:srgbClr val="002060"/>
                </a:solidFill>
              </a:rPr>
              <a:t>Byzantijns bewind</a:t>
            </a:r>
          </a:p>
          <a:p>
            <a:pPr marL="342900" indent="-342900">
              <a:buAutoNum type="arabicParenR"/>
            </a:pPr>
            <a:r>
              <a:rPr lang="nl-NL" sz="2400" b="1" dirty="0">
                <a:solidFill>
                  <a:srgbClr val="002060"/>
                </a:solidFill>
              </a:rPr>
              <a:t>Arabisch bewind</a:t>
            </a:r>
          </a:p>
          <a:p>
            <a:pPr marL="342900" indent="-342900">
              <a:buAutoNum type="arabicParenR"/>
            </a:pPr>
            <a:r>
              <a:rPr lang="nl-NL" sz="2400" b="1" dirty="0">
                <a:solidFill>
                  <a:srgbClr val="002060"/>
                </a:solidFill>
              </a:rPr>
              <a:t>Ottomaans bewind (turken)</a:t>
            </a:r>
          </a:p>
          <a:p>
            <a:pPr marL="342900" indent="-342900">
              <a:buAutoNum type="arabicParenR"/>
            </a:pPr>
            <a:r>
              <a:rPr lang="nl-NL" sz="2400" b="1" dirty="0">
                <a:solidFill>
                  <a:srgbClr val="002060"/>
                </a:solidFill>
              </a:rPr>
              <a:t>Engels bewind</a:t>
            </a:r>
          </a:p>
          <a:p>
            <a:r>
              <a:rPr lang="nl-NL" sz="2400" b="1" dirty="0">
                <a:solidFill>
                  <a:srgbClr val="C00000"/>
                </a:solidFill>
              </a:rPr>
              <a:t>Na ± 2000 jaar “vertrapt” te zijn is het sinds 1948 een natie.</a:t>
            </a:r>
          </a:p>
          <a:p>
            <a:r>
              <a:rPr lang="nl-NL" sz="2400" b="1" dirty="0">
                <a:solidFill>
                  <a:srgbClr val="C00000"/>
                </a:solidFill>
              </a:rPr>
              <a:t>In 1948 kreeg het West-Jerusalem</a:t>
            </a:r>
          </a:p>
          <a:p>
            <a:r>
              <a:rPr lang="nl-NL" sz="2400" b="1" dirty="0">
                <a:solidFill>
                  <a:srgbClr val="C00000"/>
                </a:solidFill>
              </a:rPr>
              <a:t>In 1967 ook nog Oost Jerusalem</a:t>
            </a:r>
          </a:p>
          <a:p>
            <a:pPr marL="342900" indent="-342900">
              <a:buAutoNum type="arabicParenR"/>
            </a:pPr>
            <a:endParaRPr lang="nl-NL" sz="2400" b="1" dirty="0">
              <a:solidFill>
                <a:srgbClr val="002060"/>
              </a:solidFill>
            </a:endParaRPr>
          </a:p>
          <a:p>
            <a:pPr marL="342900" indent="-342900">
              <a:buAutoNum type="arabicParenR"/>
            </a:pPr>
            <a:endParaRPr lang="nl-NL" sz="2400" b="1" dirty="0">
              <a:solidFill>
                <a:srgbClr val="002060"/>
              </a:solidFill>
            </a:endParaRPr>
          </a:p>
        </p:txBody>
      </p:sp>
    </p:spTree>
    <p:extLst>
      <p:ext uri="{BB962C8B-B14F-4D97-AF65-F5344CB8AC3E}">
        <p14:creationId xmlns:p14="http://schemas.microsoft.com/office/powerpoint/2010/main" val="49365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03991"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11</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Bulderen van de zee</a:t>
            </a:r>
          </a:p>
          <a:p>
            <a:pPr algn="ctr"/>
            <a:r>
              <a:rPr lang="nl-NL" sz="3600" dirty="0">
                <a:solidFill>
                  <a:srgbClr val="C00000"/>
                </a:solidFill>
              </a:rPr>
              <a:t>Lukas 21:25</a:t>
            </a:r>
          </a:p>
        </p:txBody>
      </p:sp>
      <p:sp>
        <p:nvSpPr>
          <p:cNvPr id="3" name="Tekstvak 2">
            <a:extLst>
              <a:ext uri="{FF2B5EF4-FFF2-40B4-BE49-F238E27FC236}">
                <a16:creationId xmlns:a16="http://schemas.microsoft.com/office/drawing/2014/main" id="{CD96E5A4-6514-45F3-B412-2192F7C8C5CD}"/>
              </a:ext>
            </a:extLst>
          </p:cNvPr>
          <p:cNvSpPr txBox="1"/>
          <p:nvPr/>
        </p:nvSpPr>
        <p:spPr>
          <a:xfrm>
            <a:off x="850900" y="1672395"/>
            <a:ext cx="10007600" cy="954107"/>
          </a:xfrm>
          <a:prstGeom prst="rect">
            <a:avLst/>
          </a:prstGeom>
          <a:noFill/>
        </p:spPr>
        <p:txBody>
          <a:bodyPr wrap="square" rtlCol="0">
            <a:spAutoFit/>
          </a:bodyPr>
          <a:lstStyle/>
          <a:p>
            <a:pPr algn="ctr"/>
            <a:r>
              <a:rPr lang="nl-NL" sz="2800" b="1" dirty="0">
                <a:solidFill>
                  <a:srgbClr val="002060"/>
                </a:solidFill>
              </a:rPr>
              <a:t>… en op de aarde radeloze angst onder de volken </a:t>
            </a:r>
          </a:p>
          <a:p>
            <a:pPr algn="ctr"/>
            <a:r>
              <a:rPr lang="nl-NL" sz="2800" b="1" u="sng" dirty="0">
                <a:solidFill>
                  <a:srgbClr val="002060"/>
                </a:solidFill>
              </a:rPr>
              <a:t>vanwege het bulderen van zee en branding</a:t>
            </a:r>
          </a:p>
        </p:txBody>
      </p:sp>
      <p:pic>
        <p:nvPicPr>
          <p:cNvPr id="7" name="Afbeelding 6" descr="Afbeelding met buiten, grond, lucht, water&#10;&#10;Automatisch gegenereerde beschrijving">
            <a:extLst>
              <a:ext uri="{FF2B5EF4-FFF2-40B4-BE49-F238E27FC236}">
                <a16:creationId xmlns:a16="http://schemas.microsoft.com/office/drawing/2014/main" id="{3D3E9226-694F-4E36-9D8A-FED8B00C1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0" y="2713697"/>
            <a:ext cx="6781800" cy="3865626"/>
          </a:xfrm>
          <a:prstGeom prst="rect">
            <a:avLst/>
          </a:prstGeom>
        </p:spPr>
      </p:pic>
    </p:spTree>
    <p:extLst>
      <p:ext uri="{BB962C8B-B14F-4D97-AF65-F5344CB8AC3E}">
        <p14:creationId xmlns:p14="http://schemas.microsoft.com/office/powerpoint/2010/main" val="381972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03991"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12</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Machten der hemelen zullen wankelen</a:t>
            </a:r>
          </a:p>
          <a:p>
            <a:pPr algn="ctr"/>
            <a:r>
              <a:rPr lang="nl-NL" sz="3600" dirty="0">
                <a:solidFill>
                  <a:srgbClr val="C00000"/>
                </a:solidFill>
              </a:rPr>
              <a:t>Lukas 21:26</a:t>
            </a:r>
          </a:p>
        </p:txBody>
      </p:sp>
      <p:sp>
        <p:nvSpPr>
          <p:cNvPr id="3" name="Tekstvak 2">
            <a:extLst>
              <a:ext uri="{FF2B5EF4-FFF2-40B4-BE49-F238E27FC236}">
                <a16:creationId xmlns:a16="http://schemas.microsoft.com/office/drawing/2014/main" id="{CD96E5A4-6514-45F3-B412-2192F7C8C5CD}"/>
              </a:ext>
            </a:extLst>
          </p:cNvPr>
          <p:cNvSpPr txBox="1"/>
          <p:nvPr/>
        </p:nvSpPr>
        <p:spPr>
          <a:xfrm>
            <a:off x="850900" y="1672395"/>
            <a:ext cx="10007600" cy="1815882"/>
          </a:xfrm>
          <a:prstGeom prst="rect">
            <a:avLst/>
          </a:prstGeom>
          <a:noFill/>
        </p:spPr>
        <p:txBody>
          <a:bodyPr wrap="square" rtlCol="0">
            <a:spAutoFit/>
          </a:bodyPr>
          <a:lstStyle/>
          <a:p>
            <a:pPr algn="ctr"/>
            <a:r>
              <a:rPr lang="nl-NL" sz="2800" b="1" dirty="0">
                <a:solidFill>
                  <a:srgbClr val="002060"/>
                </a:solidFill>
              </a:rPr>
              <a:t>terwijl de mensen bezwijmen van vrees en angst voor de dingen, die over de wereld komen. </a:t>
            </a:r>
          </a:p>
          <a:p>
            <a:pPr algn="ctr"/>
            <a:r>
              <a:rPr lang="nl-NL" sz="2800" b="1" dirty="0">
                <a:solidFill>
                  <a:srgbClr val="002060"/>
                </a:solidFill>
              </a:rPr>
              <a:t>Want de machten der hemelen (</a:t>
            </a:r>
            <a:r>
              <a:rPr lang="nl-NL" sz="2800" b="1" dirty="0" err="1">
                <a:solidFill>
                  <a:srgbClr val="002060"/>
                </a:solidFill>
              </a:rPr>
              <a:t>ouranos</a:t>
            </a:r>
            <a:r>
              <a:rPr lang="nl-NL" sz="2800" b="1" dirty="0">
                <a:solidFill>
                  <a:srgbClr val="002060"/>
                </a:solidFill>
              </a:rPr>
              <a:t> [gr]</a:t>
            </a:r>
            <a:r>
              <a:rPr lang="nl-NL" sz="2800" b="1" dirty="0">
                <a:solidFill>
                  <a:srgbClr val="002060"/>
                </a:solidFill>
                <a:sym typeface="Wingdings" panose="05000000000000000000" pitchFamily="2" charset="2"/>
              </a:rPr>
              <a:t> uranium?)</a:t>
            </a:r>
            <a:r>
              <a:rPr lang="nl-NL" sz="2800" b="1" dirty="0">
                <a:solidFill>
                  <a:srgbClr val="002060"/>
                </a:solidFill>
              </a:rPr>
              <a:t>zullen wankelen.</a:t>
            </a:r>
            <a:endParaRPr lang="nl-NL" sz="2800" b="1" u="sng" dirty="0">
              <a:solidFill>
                <a:srgbClr val="002060"/>
              </a:solidFill>
            </a:endParaRPr>
          </a:p>
        </p:txBody>
      </p:sp>
      <p:pic>
        <p:nvPicPr>
          <p:cNvPr id="6" name="Afbeelding 5" descr="Afbeelding met binnen&#10;&#10;Automatisch gegenereerde beschrijving">
            <a:extLst>
              <a:ext uri="{FF2B5EF4-FFF2-40B4-BE49-F238E27FC236}">
                <a16:creationId xmlns:a16="http://schemas.microsoft.com/office/drawing/2014/main" id="{EA75F5D3-F888-4EC2-BA6E-569FB586C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800" y="3674027"/>
            <a:ext cx="4572000" cy="2571750"/>
          </a:xfrm>
          <a:prstGeom prst="rect">
            <a:avLst/>
          </a:prstGeom>
        </p:spPr>
      </p:pic>
      <p:pic>
        <p:nvPicPr>
          <p:cNvPr id="9" name="Afbeelding 8" descr="Afbeelding met wapen, buiten, waterstofbom, gebouw&#10;&#10;Automatisch gegenereerde beschrijving">
            <a:extLst>
              <a:ext uri="{FF2B5EF4-FFF2-40B4-BE49-F238E27FC236}">
                <a16:creationId xmlns:a16="http://schemas.microsoft.com/office/drawing/2014/main" id="{4A3600C6-4082-4963-B1A1-42386B36B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349" y="3681703"/>
            <a:ext cx="3949498" cy="2487873"/>
          </a:xfrm>
          <a:prstGeom prst="rect">
            <a:avLst/>
          </a:prstGeom>
        </p:spPr>
      </p:pic>
    </p:spTree>
    <p:extLst>
      <p:ext uri="{BB962C8B-B14F-4D97-AF65-F5344CB8AC3E}">
        <p14:creationId xmlns:p14="http://schemas.microsoft.com/office/powerpoint/2010/main" val="361455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03991" y="-925556"/>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13</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Israël word weer </a:t>
            </a:r>
          </a:p>
          <a:p>
            <a:pPr algn="ctr"/>
            <a:r>
              <a:rPr lang="nl-NL" sz="3600" dirty="0">
                <a:solidFill>
                  <a:srgbClr val="C00000"/>
                </a:solidFill>
              </a:rPr>
              <a:t>een zelfstandige natie</a:t>
            </a:r>
          </a:p>
        </p:txBody>
      </p:sp>
      <p:pic>
        <p:nvPicPr>
          <p:cNvPr id="7" name="Afbeelding 6" descr="Afbeelding met krant, tekst&#10;&#10;Automatisch gegenereerde beschrijving">
            <a:extLst>
              <a:ext uri="{FF2B5EF4-FFF2-40B4-BE49-F238E27FC236}">
                <a16:creationId xmlns:a16="http://schemas.microsoft.com/office/drawing/2014/main" id="{296C6B7A-81C0-4155-BDC3-5B1E24060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007" y="1661064"/>
            <a:ext cx="6343650" cy="5005327"/>
          </a:xfrm>
          <a:prstGeom prst="rect">
            <a:avLst/>
          </a:prstGeom>
        </p:spPr>
      </p:pic>
      <p:sp>
        <p:nvSpPr>
          <p:cNvPr id="8" name="Rechthoek 7">
            <a:extLst>
              <a:ext uri="{FF2B5EF4-FFF2-40B4-BE49-F238E27FC236}">
                <a16:creationId xmlns:a16="http://schemas.microsoft.com/office/drawing/2014/main" id="{AFE9745A-5CBB-48F7-AE7E-B862592921D1}"/>
              </a:ext>
            </a:extLst>
          </p:cNvPr>
          <p:cNvSpPr/>
          <p:nvPr/>
        </p:nvSpPr>
        <p:spPr>
          <a:xfrm>
            <a:off x="1538514" y="6168571"/>
            <a:ext cx="8534400" cy="566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FFB0CCB5-EE21-4FFA-A7F9-AA192C66A4E3}"/>
              </a:ext>
            </a:extLst>
          </p:cNvPr>
          <p:cNvSpPr txBox="1"/>
          <p:nvPr/>
        </p:nvSpPr>
        <p:spPr>
          <a:xfrm>
            <a:off x="1538514" y="6238845"/>
            <a:ext cx="8670848" cy="461665"/>
          </a:xfrm>
          <a:prstGeom prst="rect">
            <a:avLst/>
          </a:prstGeom>
          <a:noFill/>
        </p:spPr>
        <p:txBody>
          <a:bodyPr wrap="square" rtlCol="0">
            <a:spAutoFit/>
          </a:bodyPr>
          <a:lstStyle/>
          <a:p>
            <a:pPr algn="ctr"/>
            <a:r>
              <a:rPr lang="nl-NL" sz="2400" b="1" dirty="0">
                <a:solidFill>
                  <a:srgbClr val="002060"/>
                </a:solidFill>
              </a:rPr>
              <a:t>De staat Israël werd in 1948 gesticht na bijna 2000 jaar diaspora!</a:t>
            </a:r>
          </a:p>
        </p:txBody>
      </p:sp>
    </p:spTree>
    <p:extLst>
      <p:ext uri="{BB962C8B-B14F-4D97-AF65-F5344CB8AC3E}">
        <p14:creationId xmlns:p14="http://schemas.microsoft.com/office/powerpoint/2010/main" val="29621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2" name="Tekstvak 1">
            <a:extLst>
              <a:ext uri="{FF2B5EF4-FFF2-40B4-BE49-F238E27FC236}">
                <a16:creationId xmlns:a16="http://schemas.microsoft.com/office/drawing/2014/main" id="{F3C70AF6-2AC0-4C6F-BBFF-ACA07B09BE00}"/>
              </a:ext>
            </a:extLst>
          </p:cNvPr>
          <p:cNvSpPr txBox="1"/>
          <p:nvPr/>
        </p:nvSpPr>
        <p:spPr>
          <a:xfrm>
            <a:off x="1066800" y="0"/>
            <a:ext cx="10058400" cy="6063198"/>
          </a:xfrm>
          <a:prstGeom prst="rect">
            <a:avLst/>
          </a:prstGeom>
          <a:noFill/>
        </p:spPr>
        <p:txBody>
          <a:bodyPr wrap="square" rtlCol="0">
            <a:spAutoFit/>
          </a:bodyPr>
          <a:lstStyle/>
          <a:p>
            <a:pPr algn="ctr"/>
            <a:r>
              <a:rPr lang="nl-NL" sz="4400" b="1" dirty="0">
                <a:solidFill>
                  <a:srgbClr val="C00000"/>
                </a:solidFill>
              </a:rPr>
              <a:t>De Grote Vraag</a:t>
            </a:r>
          </a:p>
          <a:p>
            <a:pPr algn="ctr"/>
            <a:r>
              <a:rPr lang="nl-NL" sz="3600" b="1" dirty="0">
                <a:solidFill>
                  <a:schemeClr val="bg1"/>
                </a:solidFill>
              </a:rPr>
              <a:t>Matheus 24:3</a:t>
            </a:r>
          </a:p>
          <a:p>
            <a:r>
              <a:rPr lang="nl-NL" sz="3600" b="1" dirty="0">
                <a:solidFill>
                  <a:srgbClr val="002060"/>
                </a:solidFill>
              </a:rPr>
              <a:t>Toen Hij (Jezus) op de Olijfberg gezeten was,</a:t>
            </a:r>
          </a:p>
          <a:p>
            <a:r>
              <a:rPr lang="nl-NL" sz="3600" b="1" dirty="0">
                <a:solidFill>
                  <a:srgbClr val="002060"/>
                </a:solidFill>
              </a:rPr>
              <a:t>Kwamen zijn discipelen alleen tot Hem en zeiden:</a:t>
            </a:r>
          </a:p>
          <a:p>
            <a:r>
              <a:rPr lang="nl-NL" sz="3600" b="1" dirty="0">
                <a:solidFill>
                  <a:schemeClr val="bg1"/>
                </a:solidFill>
              </a:rPr>
              <a:t>Zeg ons wanneer zal…</a:t>
            </a:r>
          </a:p>
          <a:p>
            <a:pPr marL="742950" indent="-742950">
              <a:buAutoNum type="arabicParenR"/>
            </a:pPr>
            <a:r>
              <a:rPr lang="nl-NL" sz="3600" b="1" dirty="0">
                <a:solidFill>
                  <a:srgbClr val="002060"/>
                </a:solidFill>
              </a:rPr>
              <a:t>De vernietiging van de tempel geschieden?</a:t>
            </a:r>
          </a:p>
          <a:p>
            <a:pPr marL="742950" indent="-742950">
              <a:buAutoNum type="arabicParenR"/>
            </a:pPr>
            <a:r>
              <a:rPr lang="nl-NL" sz="3600" b="1" dirty="0">
                <a:solidFill>
                  <a:srgbClr val="002060"/>
                </a:solidFill>
              </a:rPr>
              <a:t>Wat is het teken van uw komst?</a:t>
            </a:r>
          </a:p>
          <a:p>
            <a:pPr marL="742950" indent="-742950">
              <a:buAutoNum type="arabicParenR"/>
            </a:pPr>
            <a:r>
              <a:rPr lang="nl-NL" sz="3600" b="1" dirty="0">
                <a:solidFill>
                  <a:srgbClr val="002060"/>
                </a:solidFill>
              </a:rPr>
              <a:t>Wanneer is de voleinding der wereld?</a:t>
            </a:r>
          </a:p>
          <a:p>
            <a:endParaRPr lang="nl-NL" sz="3600" b="1" dirty="0">
              <a:solidFill>
                <a:srgbClr val="002060"/>
              </a:solidFill>
            </a:endParaRPr>
          </a:p>
          <a:p>
            <a:r>
              <a:rPr lang="nl-NL" sz="2800" b="1" dirty="0">
                <a:solidFill>
                  <a:srgbClr val="002060"/>
                </a:solidFill>
              </a:rPr>
              <a:t>De discipelen stelden 3 vragen alsof het één </a:t>
            </a:r>
          </a:p>
          <a:p>
            <a:r>
              <a:rPr lang="nl-NL" sz="2800" b="1" dirty="0">
                <a:solidFill>
                  <a:srgbClr val="002060"/>
                </a:solidFill>
              </a:rPr>
              <a:t>gelijke gebeurtenis is.</a:t>
            </a:r>
          </a:p>
        </p:txBody>
      </p:sp>
    </p:spTree>
    <p:extLst>
      <p:ext uri="{BB962C8B-B14F-4D97-AF65-F5344CB8AC3E}">
        <p14:creationId xmlns:p14="http://schemas.microsoft.com/office/powerpoint/2010/main" val="4113513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893103" y="592645"/>
            <a:ext cx="10007600" cy="4770537"/>
          </a:xfrm>
          <a:prstGeom prst="rect">
            <a:avLst/>
          </a:prstGeom>
          <a:noFill/>
        </p:spPr>
        <p:txBody>
          <a:bodyPr wrap="square" rtlCol="0">
            <a:spAutoFit/>
          </a:bodyPr>
          <a:lstStyle/>
          <a:p>
            <a:pPr algn="ctr"/>
            <a:r>
              <a:rPr lang="nl-NL" sz="4000" b="1" dirty="0">
                <a:solidFill>
                  <a:srgbClr val="C00000"/>
                </a:solidFill>
              </a:rPr>
              <a:t>Wanneer is de Opname?</a:t>
            </a:r>
            <a:br>
              <a:rPr lang="nl-NL" sz="4000" b="1" dirty="0">
                <a:solidFill>
                  <a:srgbClr val="C00000"/>
                </a:solidFill>
              </a:rPr>
            </a:br>
            <a:endParaRPr lang="nl-NL" sz="4000" b="1" dirty="0">
              <a:solidFill>
                <a:srgbClr val="C00000"/>
              </a:solidFill>
            </a:endParaRPr>
          </a:p>
          <a:p>
            <a:pPr marL="457200" indent="-457200">
              <a:buFont typeface="Arial" panose="020B0604020202020204" pitchFamily="34" charset="0"/>
              <a:buChar char="•"/>
            </a:pPr>
            <a:r>
              <a:rPr lang="nl-NL" sz="2800" b="1" dirty="0">
                <a:solidFill>
                  <a:srgbClr val="002060"/>
                </a:solidFill>
              </a:rPr>
              <a:t>Is het naderend? Of…</a:t>
            </a:r>
            <a:br>
              <a:rPr lang="nl-NL" sz="2800" b="1" dirty="0">
                <a:solidFill>
                  <a:srgbClr val="002060"/>
                </a:solidFill>
              </a:rPr>
            </a:br>
            <a:endParaRPr lang="nl-NL" sz="2800" b="1" dirty="0">
              <a:solidFill>
                <a:srgbClr val="002060"/>
              </a:solidFill>
            </a:endParaRPr>
          </a:p>
          <a:p>
            <a:pPr marL="457200" indent="-457200">
              <a:buFont typeface="Arial" panose="020B0604020202020204" pitchFamily="34" charset="0"/>
              <a:buChar char="•"/>
            </a:pPr>
            <a:r>
              <a:rPr lang="nl-NL" sz="2800" b="1" dirty="0">
                <a:solidFill>
                  <a:srgbClr val="002060"/>
                </a:solidFill>
              </a:rPr>
              <a:t>Kunnen wij het seizoen onderscheiden?</a:t>
            </a:r>
            <a:br>
              <a:rPr lang="nl-NL" sz="2800" b="1" dirty="0">
                <a:solidFill>
                  <a:srgbClr val="002060"/>
                </a:solidFill>
              </a:rPr>
            </a:br>
            <a:endParaRPr lang="nl-NL" sz="2800" b="1" dirty="0">
              <a:solidFill>
                <a:srgbClr val="002060"/>
              </a:solidFill>
            </a:endParaRPr>
          </a:p>
          <a:p>
            <a:pPr marL="457200" indent="-457200">
              <a:buFont typeface="Arial" panose="020B0604020202020204" pitchFamily="34" charset="0"/>
              <a:buChar char="•"/>
            </a:pPr>
            <a:r>
              <a:rPr lang="nl-NL" sz="2800" b="1" dirty="0">
                <a:solidFill>
                  <a:srgbClr val="002060"/>
                </a:solidFill>
              </a:rPr>
              <a:t>Zijn er tekenen, profetische aanwijzingen vanuit de bijbel</a:t>
            </a:r>
          </a:p>
          <a:p>
            <a:r>
              <a:rPr lang="nl-NL" sz="2800" b="1" dirty="0">
                <a:solidFill>
                  <a:srgbClr val="002060"/>
                </a:solidFill>
              </a:rPr>
              <a:t>	of de Opname nabij is?</a:t>
            </a:r>
            <a:br>
              <a:rPr lang="nl-NL" sz="2800" b="1" dirty="0">
                <a:solidFill>
                  <a:srgbClr val="002060"/>
                </a:solidFill>
              </a:rPr>
            </a:br>
            <a:endParaRPr lang="nl-NL" sz="2800" b="1" dirty="0">
              <a:solidFill>
                <a:srgbClr val="002060"/>
              </a:solidFill>
            </a:endParaRPr>
          </a:p>
          <a:p>
            <a:pPr marL="457200" indent="-457200">
              <a:buFont typeface="Arial" panose="020B0604020202020204" pitchFamily="34" charset="0"/>
              <a:buChar char="•"/>
            </a:pPr>
            <a:r>
              <a:rPr lang="nl-NL" sz="2800" b="1" dirty="0">
                <a:solidFill>
                  <a:srgbClr val="002060"/>
                </a:solidFill>
              </a:rPr>
              <a:t>Zo ja, wat zouden de aanwijzingen kunnen zijn?</a:t>
            </a:r>
          </a:p>
        </p:txBody>
      </p:sp>
    </p:spTree>
    <p:extLst>
      <p:ext uri="{BB962C8B-B14F-4D97-AF65-F5344CB8AC3E}">
        <p14:creationId xmlns:p14="http://schemas.microsoft.com/office/powerpoint/2010/main" val="40730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2" name="Rechthoek: afgeronde hoeken 1">
            <a:extLst>
              <a:ext uri="{FF2B5EF4-FFF2-40B4-BE49-F238E27FC236}">
                <a16:creationId xmlns:a16="http://schemas.microsoft.com/office/drawing/2014/main" id="{3676E51C-9051-43C0-BA9B-19604CC25F62}"/>
              </a:ext>
            </a:extLst>
          </p:cNvPr>
          <p:cNvSpPr/>
          <p:nvPr/>
        </p:nvSpPr>
        <p:spPr>
          <a:xfrm>
            <a:off x="534572" y="1871003"/>
            <a:ext cx="5247250" cy="173032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afgeronde hoeken 6">
            <a:extLst>
              <a:ext uri="{FF2B5EF4-FFF2-40B4-BE49-F238E27FC236}">
                <a16:creationId xmlns:a16="http://schemas.microsoft.com/office/drawing/2014/main" id="{60F78A97-B693-4CE5-B79A-4328D83E7A0B}"/>
              </a:ext>
            </a:extLst>
          </p:cNvPr>
          <p:cNvSpPr/>
          <p:nvPr/>
        </p:nvSpPr>
        <p:spPr>
          <a:xfrm>
            <a:off x="534572" y="3598980"/>
            <a:ext cx="5247250" cy="12912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60DF4C7E-935A-4315-B4FC-AA733F92FEDC}"/>
              </a:ext>
            </a:extLst>
          </p:cNvPr>
          <p:cNvSpPr txBox="1"/>
          <p:nvPr/>
        </p:nvSpPr>
        <p:spPr>
          <a:xfrm>
            <a:off x="704416" y="582067"/>
            <a:ext cx="10445457" cy="5693866"/>
          </a:xfrm>
          <a:prstGeom prst="rect">
            <a:avLst/>
          </a:prstGeom>
          <a:noFill/>
        </p:spPr>
        <p:txBody>
          <a:bodyPr wrap="square" rtlCol="0">
            <a:spAutoFit/>
          </a:bodyPr>
          <a:lstStyle/>
          <a:p>
            <a:pPr algn="ctr"/>
            <a:r>
              <a:rPr lang="nl-NL" sz="4000" b="1" dirty="0">
                <a:solidFill>
                  <a:srgbClr val="C00000"/>
                </a:solidFill>
              </a:rPr>
              <a:t>Kan het zijn dat de Feesten van </a:t>
            </a:r>
          </a:p>
          <a:p>
            <a:pPr algn="ctr"/>
            <a:r>
              <a:rPr lang="nl-NL" sz="4000" b="1" dirty="0">
                <a:solidFill>
                  <a:srgbClr val="C00000"/>
                </a:solidFill>
              </a:rPr>
              <a:t>Leviticus 23 profetisch zijn bedoeld ?</a:t>
            </a:r>
          </a:p>
          <a:p>
            <a:pPr marL="514350" indent="-514350">
              <a:buFont typeface="+mj-lt"/>
              <a:buAutoNum type="arabicPeriod"/>
            </a:pPr>
            <a:r>
              <a:rPr lang="nl-NL" sz="2800" b="1" dirty="0">
                <a:solidFill>
                  <a:srgbClr val="002060"/>
                </a:solidFill>
              </a:rPr>
              <a:t>Pascha feest</a:t>
            </a:r>
          </a:p>
          <a:p>
            <a:pPr marL="514350" indent="-514350">
              <a:buFont typeface="+mj-lt"/>
              <a:buAutoNum type="arabicPeriod"/>
            </a:pPr>
            <a:r>
              <a:rPr lang="nl-NL" sz="2800" b="1" dirty="0">
                <a:solidFill>
                  <a:srgbClr val="002060"/>
                </a:solidFill>
              </a:rPr>
              <a:t>Feest der ongezuurde broden</a:t>
            </a:r>
          </a:p>
          <a:p>
            <a:pPr marL="514350" indent="-514350">
              <a:buFont typeface="+mj-lt"/>
              <a:buAutoNum type="arabicPeriod"/>
            </a:pPr>
            <a:r>
              <a:rPr lang="nl-NL" sz="2800" b="1" dirty="0">
                <a:solidFill>
                  <a:srgbClr val="002060"/>
                </a:solidFill>
              </a:rPr>
              <a:t>Feest van de eerstelingen</a:t>
            </a:r>
          </a:p>
          <a:p>
            <a:pPr marL="514350" indent="-514350">
              <a:buFont typeface="+mj-lt"/>
              <a:buAutoNum type="arabicPeriod"/>
            </a:pPr>
            <a:r>
              <a:rPr lang="nl-NL" sz="2800" b="1" dirty="0">
                <a:solidFill>
                  <a:srgbClr val="002060"/>
                </a:solidFill>
              </a:rPr>
              <a:t>Pinksterfeest</a:t>
            </a:r>
          </a:p>
          <a:p>
            <a:pPr marL="514350" indent="-514350">
              <a:buFont typeface="+mj-lt"/>
              <a:buAutoNum type="arabicPeriod"/>
            </a:pPr>
            <a:r>
              <a:rPr lang="nl-NL" sz="2800" b="1" dirty="0">
                <a:solidFill>
                  <a:srgbClr val="002060"/>
                </a:solidFill>
              </a:rPr>
              <a:t>Bazuinfeest</a:t>
            </a:r>
          </a:p>
          <a:p>
            <a:pPr marL="514350" indent="-514350">
              <a:buFont typeface="+mj-lt"/>
              <a:buAutoNum type="arabicPeriod"/>
            </a:pPr>
            <a:r>
              <a:rPr lang="nl-NL" sz="2800" b="1" dirty="0">
                <a:solidFill>
                  <a:srgbClr val="002060"/>
                </a:solidFill>
              </a:rPr>
              <a:t>De Grote verzoendag</a:t>
            </a:r>
          </a:p>
          <a:p>
            <a:pPr marL="514350" indent="-514350">
              <a:buFont typeface="+mj-lt"/>
              <a:buAutoNum type="arabicPeriod"/>
            </a:pPr>
            <a:r>
              <a:rPr lang="nl-NL" sz="2800" b="1" dirty="0">
                <a:solidFill>
                  <a:srgbClr val="002060"/>
                </a:solidFill>
              </a:rPr>
              <a:t>Het Loofhuttenfeest</a:t>
            </a:r>
          </a:p>
          <a:p>
            <a:endParaRPr lang="nl-NL" sz="2400" baseline="30000" dirty="0"/>
          </a:p>
          <a:p>
            <a:r>
              <a:rPr lang="nl-NL" sz="2400" b="1" dirty="0">
                <a:solidFill>
                  <a:srgbClr val="002060"/>
                </a:solidFill>
              </a:rPr>
              <a:t>(Kol 2: 16+17) Laat dan niemand u blijven oordelen inzake eten en drinken of op het stuk van een feestdag, nieuwe maan of sabbat, dingen, die slechts </a:t>
            </a:r>
            <a:r>
              <a:rPr lang="nl-NL" sz="2400" b="1" dirty="0">
                <a:solidFill>
                  <a:srgbClr val="C00000"/>
                </a:solidFill>
              </a:rPr>
              <a:t>een schaduw </a:t>
            </a:r>
            <a:r>
              <a:rPr lang="nl-NL" sz="2400" b="1" dirty="0">
                <a:solidFill>
                  <a:srgbClr val="002060"/>
                </a:solidFill>
              </a:rPr>
              <a:t>zijn van hetgeen komen moest, terwijl </a:t>
            </a:r>
            <a:r>
              <a:rPr lang="nl-NL" sz="2400" b="1" dirty="0">
                <a:solidFill>
                  <a:srgbClr val="C00000"/>
                </a:solidFill>
              </a:rPr>
              <a:t>de werkelijkheid</a:t>
            </a:r>
            <a:r>
              <a:rPr lang="nl-NL" sz="2400" b="1" dirty="0">
                <a:solidFill>
                  <a:srgbClr val="002060"/>
                </a:solidFill>
              </a:rPr>
              <a:t> van Christus is.</a:t>
            </a:r>
          </a:p>
        </p:txBody>
      </p:sp>
      <p:sp>
        <p:nvSpPr>
          <p:cNvPr id="3" name="Tekstvak 2">
            <a:extLst>
              <a:ext uri="{FF2B5EF4-FFF2-40B4-BE49-F238E27FC236}">
                <a16:creationId xmlns:a16="http://schemas.microsoft.com/office/drawing/2014/main" id="{504E5B3E-EE1F-45DB-8B02-667E6CC6087A}"/>
              </a:ext>
            </a:extLst>
          </p:cNvPr>
          <p:cNvSpPr txBox="1"/>
          <p:nvPr/>
        </p:nvSpPr>
        <p:spPr>
          <a:xfrm>
            <a:off x="6001952" y="2489201"/>
            <a:ext cx="3666978" cy="584775"/>
          </a:xfrm>
          <a:prstGeom prst="rect">
            <a:avLst/>
          </a:prstGeom>
          <a:noFill/>
        </p:spPr>
        <p:txBody>
          <a:bodyPr wrap="square" rtlCol="0">
            <a:spAutoFit/>
          </a:bodyPr>
          <a:lstStyle/>
          <a:p>
            <a:r>
              <a:rPr lang="nl-NL" sz="3200" b="1" dirty="0">
                <a:solidFill>
                  <a:srgbClr val="FF0000"/>
                </a:solidFill>
              </a:rPr>
              <a:t>Voorjaarsfeesten</a:t>
            </a:r>
          </a:p>
        </p:txBody>
      </p:sp>
      <p:sp>
        <p:nvSpPr>
          <p:cNvPr id="8" name="Tekstvak 7">
            <a:extLst>
              <a:ext uri="{FF2B5EF4-FFF2-40B4-BE49-F238E27FC236}">
                <a16:creationId xmlns:a16="http://schemas.microsoft.com/office/drawing/2014/main" id="{D3E72132-F939-42D6-935B-3DEB44278815}"/>
              </a:ext>
            </a:extLst>
          </p:cNvPr>
          <p:cNvSpPr txBox="1"/>
          <p:nvPr/>
        </p:nvSpPr>
        <p:spPr>
          <a:xfrm>
            <a:off x="5985022" y="3945465"/>
            <a:ext cx="3666978" cy="584775"/>
          </a:xfrm>
          <a:prstGeom prst="rect">
            <a:avLst/>
          </a:prstGeom>
          <a:noFill/>
        </p:spPr>
        <p:txBody>
          <a:bodyPr wrap="square" rtlCol="0">
            <a:spAutoFit/>
          </a:bodyPr>
          <a:lstStyle/>
          <a:p>
            <a:r>
              <a:rPr lang="nl-NL" sz="3200" b="1" dirty="0" err="1">
                <a:solidFill>
                  <a:srgbClr val="FF0000"/>
                </a:solidFill>
              </a:rPr>
              <a:t>Najaarsfeesten</a:t>
            </a:r>
            <a:endParaRPr lang="nl-NL" sz="3200" b="1" dirty="0">
              <a:solidFill>
                <a:srgbClr val="FF0000"/>
              </a:solidFill>
            </a:endParaRPr>
          </a:p>
        </p:txBody>
      </p:sp>
    </p:spTree>
    <p:extLst>
      <p:ext uri="{BB962C8B-B14F-4D97-AF65-F5344CB8AC3E}">
        <p14:creationId xmlns:p14="http://schemas.microsoft.com/office/powerpoint/2010/main" val="414775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893103" y="728888"/>
            <a:ext cx="4832448" cy="5447645"/>
          </a:xfrm>
          <a:prstGeom prst="rect">
            <a:avLst/>
          </a:prstGeom>
          <a:noFill/>
        </p:spPr>
        <p:txBody>
          <a:bodyPr wrap="square" rtlCol="0">
            <a:spAutoFit/>
          </a:bodyPr>
          <a:lstStyle/>
          <a:p>
            <a:r>
              <a:rPr lang="nl-NL" sz="4000" b="1" dirty="0">
                <a:solidFill>
                  <a:srgbClr val="C00000"/>
                </a:solidFill>
              </a:rPr>
              <a:t>Genesis 1:14,15</a:t>
            </a:r>
          </a:p>
          <a:p>
            <a:r>
              <a:rPr lang="nl-NL" sz="2800" b="1" dirty="0">
                <a:solidFill>
                  <a:srgbClr val="002060"/>
                </a:solidFill>
              </a:rPr>
              <a:t>En God </a:t>
            </a:r>
            <a:r>
              <a:rPr lang="nl-NL" sz="2800" b="1" dirty="0" err="1">
                <a:solidFill>
                  <a:srgbClr val="002060"/>
                </a:solidFill>
              </a:rPr>
              <a:t>zeide</a:t>
            </a:r>
            <a:r>
              <a:rPr lang="nl-NL" sz="2800" b="1" dirty="0">
                <a:solidFill>
                  <a:srgbClr val="002060"/>
                </a:solidFill>
              </a:rPr>
              <a:t>: Dat er lichten zijn aan het uitspansel des hemels om scheiding te maken tussen de dag en de nacht, en </a:t>
            </a:r>
            <a:r>
              <a:rPr lang="nl-NL" sz="2800" b="1" dirty="0">
                <a:solidFill>
                  <a:srgbClr val="C00000"/>
                </a:solidFill>
              </a:rPr>
              <a:t>dat zij dienen tot aanwijzing (tekenen) </a:t>
            </a:r>
            <a:r>
              <a:rPr lang="nl-NL" sz="2800" b="1" dirty="0">
                <a:solidFill>
                  <a:srgbClr val="002060"/>
                </a:solidFill>
              </a:rPr>
              <a:t>zowel van vaste </a:t>
            </a:r>
            <a:r>
              <a:rPr lang="nl-NL" sz="2800" b="1" dirty="0">
                <a:solidFill>
                  <a:srgbClr val="C00000"/>
                </a:solidFill>
              </a:rPr>
              <a:t>tijden (</a:t>
            </a:r>
            <a:r>
              <a:rPr lang="nl-NL" sz="2800" b="1" dirty="0" err="1">
                <a:solidFill>
                  <a:srgbClr val="C00000"/>
                </a:solidFill>
              </a:rPr>
              <a:t>Mô’êd</a:t>
            </a:r>
            <a:r>
              <a:rPr lang="nl-NL" sz="2800" b="1" dirty="0">
                <a:solidFill>
                  <a:srgbClr val="C00000"/>
                </a:solidFill>
              </a:rPr>
              <a:t>)</a:t>
            </a:r>
            <a:r>
              <a:rPr lang="nl-NL" sz="2800" b="1" dirty="0">
                <a:solidFill>
                  <a:srgbClr val="002060"/>
                </a:solidFill>
              </a:rPr>
              <a:t> als van dagen en jaren; en dat zij tot lichten zijn aan het uitspansel des hemels om licht te geven op de aarde; en het was alzo.</a:t>
            </a:r>
          </a:p>
        </p:txBody>
      </p:sp>
      <p:sp>
        <p:nvSpPr>
          <p:cNvPr id="4" name="Tekstvak 3">
            <a:extLst>
              <a:ext uri="{FF2B5EF4-FFF2-40B4-BE49-F238E27FC236}">
                <a16:creationId xmlns:a16="http://schemas.microsoft.com/office/drawing/2014/main" id="{4EFFBC1D-BB79-4B5C-A7AB-5F38F37A9EBD}"/>
              </a:ext>
            </a:extLst>
          </p:cNvPr>
          <p:cNvSpPr txBox="1"/>
          <p:nvPr/>
        </p:nvSpPr>
        <p:spPr>
          <a:xfrm>
            <a:off x="6095999" y="728888"/>
            <a:ext cx="5202898" cy="5016758"/>
          </a:xfrm>
          <a:prstGeom prst="rect">
            <a:avLst/>
          </a:prstGeom>
          <a:noFill/>
        </p:spPr>
        <p:txBody>
          <a:bodyPr wrap="square" rtlCol="0">
            <a:spAutoFit/>
          </a:bodyPr>
          <a:lstStyle/>
          <a:p>
            <a:r>
              <a:rPr lang="nl-NL" sz="4000" b="1" dirty="0">
                <a:solidFill>
                  <a:srgbClr val="C00000"/>
                </a:solidFill>
              </a:rPr>
              <a:t>Leviticus 23:1,2</a:t>
            </a:r>
          </a:p>
          <a:p>
            <a:r>
              <a:rPr lang="nl-NL" sz="2800" b="1" dirty="0">
                <a:solidFill>
                  <a:srgbClr val="002060"/>
                </a:solidFill>
              </a:rPr>
              <a:t>De Here sprak tot Mozes: Spreek tot de Israëlieten en zeg tot hen: </a:t>
            </a:r>
            <a:r>
              <a:rPr lang="nl-NL" sz="2800" b="1" dirty="0">
                <a:solidFill>
                  <a:srgbClr val="C00000"/>
                </a:solidFill>
              </a:rPr>
              <a:t>De feesttijden (</a:t>
            </a:r>
            <a:r>
              <a:rPr lang="nl-NL" sz="2800" b="1" dirty="0" err="1">
                <a:solidFill>
                  <a:srgbClr val="C00000"/>
                </a:solidFill>
              </a:rPr>
              <a:t>Mô’êd</a:t>
            </a:r>
            <a:r>
              <a:rPr lang="nl-NL" sz="2800" b="1" dirty="0">
                <a:solidFill>
                  <a:srgbClr val="C00000"/>
                </a:solidFill>
              </a:rPr>
              <a:t>) des Heren</a:t>
            </a:r>
            <a:r>
              <a:rPr lang="nl-NL" sz="2800" b="1" dirty="0">
                <a:solidFill>
                  <a:srgbClr val="002060"/>
                </a:solidFill>
              </a:rPr>
              <a:t>, die gij zult uitroepen als heilige samenkomsten, zijn </a:t>
            </a:r>
            <a:r>
              <a:rPr lang="nl-NL" sz="2800" b="1" u="sng" dirty="0">
                <a:solidFill>
                  <a:srgbClr val="C00000"/>
                </a:solidFill>
              </a:rPr>
              <a:t>mijn</a:t>
            </a:r>
            <a:r>
              <a:rPr lang="nl-NL" sz="2800" b="1" dirty="0">
                <a:solidFill>
                  <a:srgbClr val="C00000"/>
                </a:solidFill>
              </a:rPr>
              <a:t> feesttijden (</a:t>
            </a:r>
            <a:r>
              <a:rPr lang="nl-NL" sz="2800" b="1" dirty="0" err="1">
                <a:solidFill>
                  <a:srgbClr val="C00000"/>
                </a:solidFill>
              </a:rPr>
              <a:t>Mô’êd</a:t>
            </a:r>
            <a:r>
              <a:rPr lang="nl-NL" sz="2800" b="1" dirty="0">
                <a:solidFill>
                  <a:srgbClr val="C00000"/>
                </a:solidFill>
              </a:rPr>
              <a:t>).</a:t>
            </a:r>
            <a:br>
              <a:rPr lang="nl-NL" sz="2800" b="1" dirty="0">
                <a:solidFill>
                  <a:srgbClr val="C00000"/>
                </a:solidFill>
              </a:rPr>
            </a:br>
            <a:br>
              <a:rPr lang="nl-NL" sz="2800" b="1" dirty="0">
                <a:solidFill>
                  <a:srgbClr val="C00000"/>
                </a:solidFill>
              </a:rPr>
            </a:br>
            <a:endParaRPr lang="nl-NL" sz="2800" b="1" dirty="0">
              <a:solidFill>
                <a:srgbClr val="C00000"/>
              </a:solidFill>
            </a:endParaRPr>
          </a:p>
          <a:p>
            <a:r>
              <a:rPr lang="nl-NL" sz="2800" b="1" dirty="0">
                <a:solidFill>
                  <a:srgbClr val="C00000"/>
                </a:solidFill>
              </a:rPr>
              <a:t>(</a:t>
            </a:r>
            <a:r>
              <a:rPr lang="nl-NL" sz="2800" b="1" dirty="0" err="1">
                <a:solidFill>
                  <a:srgbClr val="C00000"/>
                </a:solidFill>
              </a:rPr>
              <a:t>Mô’êd</a:t>
            </a:r>
            <a:r>
              <a:rPr lang="nl-NL" sz="2800" b="1" dirty="0">
                <a:solidFill>
                  <a:srgbClr val="C00000"/>
                </a:solidFill>
              </a:rPr>
              <a:t>) =</a:t>
            </a:r>
            <a:r>
              <a:rPr lang="nl-NL" sz="2800" b="1" dirty="0">
                <a:solidFill>
                  <a:srgbClr val="002060"/>
                </a:solidFill>
              </a:rPr>
              <a:t> Goddelijke afspraken gebaseerd op Zijn vaste tijden.</a:t>
            </a:r>
            <a:endParaRPr lang="nl-NL" sz="2400" b="1" dirty="0">
              <a:solidFill>
                <a:srgbClr val="002060"/>
              </a:solidFill>
            </a:endParaRPr>
          </a:p>
        </p:txBody>
      </p:sp>
    </p:spTree>
    <p:extLst>
      <p:ext uri="{BB962C8B-B14F-4D97-AF65-F5344CB8AC3E}">
        <p14:creationId xmlns:p14="http://schemas.microsoft.com/office/powerpoint/2010/main" val="6944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621628" y="542235"/>
            <a:ext cx="4832448" cy="707886"/>
          </a:xfrm>
          <a:prstGeom prst="rect">
            <a:avLst/>
          </a:prstGeom>
          <a:noFill/>
        </p:spPr>
        <p:txBody>
          <a:bodyPr wrap="square" rtlCol="0">
            <a:spAutoFit/>
          </a:bodyPr>
          <a:lstStyle/>
          <a:p>
            <a:pPr algn="ctr"/>
            <a:r>
              <a:rPr lang="nl-NL" sz="4000" b="1" dirty="0">
                <a:solidFill>
                  <a:srgbClr val="C00000"/>
                </a:solidFill>
              </a:rPr>
              <a:t>Pascha</a:t>
            </a:r>
          </a:p>
        </p:txBody>
      </p:sp>
      <p:sp>
        <p:nvSpPr>
          <p:cNvPr id="4" name="Tekstvak 3">
            <a:extLst>
              <a:ext uri="{FF2B5EF4-FFF2-40B4-BE49-F238E27FC236}">
                <a16:creationId xmlns:a16="http://schemas.microsoft.com/office/drawing/2014/main" id="{4EFFBC1D-BB79-4B5C-A7AB-5F38F37A9EBD}"/>
              </a:ext>
            </a:extLst>
          </p:cNvPr>
          <p:cNvSpPr txBox="1"/>
          <p:nvPr/>
        </p:nvSpPr>
        <p:spPr>
          <a:xfrm>
            <a:off x="6095999" y="542235"/>
            <a:ext cx="5202898" cy="707886"/>
          </a:xfrm>
          <a:prstGeom prst="rect">
            <a:avLst/>
          </a:prstGeom>
          <a:noFill/>
        </p:spPr>
        <p:txBody>
          <a:bodyPr wrap="square" rtlCol="0">
            <a:spAutoFit/>
          </a:bodyPr>
          <a:lstStyle/>
          <a:p>
            <a:r>
              <a:rPr lang="nl-NL" sz="4000" b="1" dirty="0">
                <a:solidFill>
                  <a:srgbClr val="C00000"/>
                </a:solidFill>
              </a:rPr>
              <a:t>Christus ons Paaslam</a:t>
            </a:r>
          </a:p>
        </p:txBody>
      </p:sp>
      <p:pic>
        <p:nvPicPr>
          <p:cNvPr id="3" name="Afbeelding 2" descr="Afbeelding met tekst, boek, foto&#10;&#10;Automatisch gegenereerde beschrijving">
            <a:extLst>
              <a:ext uri="{FF2B5EF4-FFF2-40B4-BE49-F238E27FC236}">
                <a16:creationId xmlns:a16="http://schemas.microsoft.com/office/drawing/2014/main" id="{8C533D1C-0B2D-4962-8F8A-C9BD9E76F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80" y="1609981"/>
            <a:ext cx="4753144" cy="3638037"/>
          </a:xfrm>
          <a:prstGeom prst="rect">
            <a:avLst/>
          </a:prstGeom>
        </p:spPr>
      </p:pic>
      <p:pic>
        <p:nvPicPr>
          <p:cNvPr id="8" name="Afbeelding 7" descr="Afbeelding met muur, binnen, persoon, staand&#10;&#10;Automatisch gegenereerde beschrijving">
            <a:extLst>
              <a:ext uri="{FF2B5EF4-FFF2-40B4-BE49-F238E27FC236}">
                <a16:creationId xmlns:a16="http://schemas.microsoft.com/office/drawing/2014/main" id="{D6AB26A0-9B63-4000-85C0-F82E114A2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571" y="1609980"/>
            <a:ext cx="4753144" cy="3644077"/>
          </a:xfrm>
          <a:prstGeom prst="rect">
            <a:avLst/>
          </a:prstGeom>
        </p:spPr>
      </p:pic>
      <p:sp>
        <p:nvSpPr>
          <p:cNvPr id="9" name="Tekstvak 8">
            <a:extLst>
              <a:ext uri="{FF2B5EF4-FFF2-40B4-BE49-F238E27FC236}">
                <a16:creationId xmlns:a16="http://schemas.microsoft.com/office/drawing/2014/main" id="{8D8B2C1E-213E-409D-AB83-2506F0ABB38D}"/>
              </a:ext>
            </a:extLst>
          </p:cNvPr>
          <p:cNvSpPr txBox="1"/>
          <p:nvPr/>
        </p:nvSpPr>
        <p:spPr>
          <a:xfrm>
            <a:off x="661280" y="5500468"/>
            <a:ext cx="4753144" cy="646331"/>
          </a:xfrm>
          <a:prstGeom prst="rect">
            <a:avLst/>
          </a:prstGeom>
          <a:noFill/>
        </p:spPr>
        <p:txBody>
          <a:bodyPr wrap="square" rtlCol="0">
            <a:spAutoFit/>
          </a:bodyPr>
          <a:lstStyle/>
          <a:p>
            <a:r>
              <a:rPr lang="nl-NL" b="1" dirty="0" err="1">
                <a:solidFill>
                  <a:srgbClr val="C00000"/>
                </a:solidFill>
              </a:rPr>
              <a:t>Num</a:t>
            </a:r>
            <a:r>
              <a:rPr lang="nl-NL" b="1" dirty="0">
                <a:solidFill>
                  <a:srgbClr val="C00000"/>
                </a:solidFill>
              </a:rPr>
              <a:t> 28 </a:t>
            </a:r>
            <a:r>
              <a:rPr lang="nl-NL" b="1" dirty="0">
                <a:solidFill>
                  <a:srgbClr val="002060"/>
                </a:solidFill>
              </a:rPr>
              <a:t>– Volgens Alfred </a:t>
            </a:r>
            <a:r>
              <a:rPr lang="nl-NL" b="1" dirty="0" err="1">
                <a:solidFill>
                  <a:srgbClr val="002060"/>
                </a:solidFill>
              </a:rPr>
              <a:t>Edersheim</a:t>
            </a:r>
            <a:r>
              <a:rPr lang="nl-NL" b="1" dirty="0">
                <a:solidFill>
                  <a:srgbClr val="002060"/>
                </a:solidFill>
              </a:rPr>
              <a:t> was het derde uur de aangewezen tijd voor het offer.</a:t>
            </a:r>
            <a:endParaRPr lang="nl-NL" dirty="0">
              <a:solidFill>
                <a:srgbClr val="002060"/>
              </a:solidFill>
            </a:endParaRPr>
          </a:p>
        </p:txBody>
      </p:sp>
      <p:sp>
        <p:nvSpPr>
          <p:cNvPr id="10" name="Tekstvak 9">
            <a:extLst>
              <a:ext uri="{FF2B5EF4-FFF2-40B4-BE49-F238E27FC236}">
                <a16:creationId xmlns:a16="http://schemas.microsoft.com/office/drawing/2014/main" id="{291C57E8-58B8-4630-8A03-EE89C02DE1AE}"/>
              </a:ext>
            </a:extLst>
          </p:cNvPr>
          <p:cNvSpPr txBox="1"/>
          <p:nvPr/>
        </p:nvSpPr>
        <p:spPr>
          <a:xfrm>
            <a:off x="6266571" y="5500468"/>
            <a:ext cx="4753144" cy="646331"/>
          </a:xfrm>
          <a:prstGeom prst="rect">
            <a:avLst/>
          </a:prstGeom>
          <a:noFill/>
        </p:spPr>
        <p:txBody>
          <a:bodyPr wrap="square" rtlCol="0">
            <a:spAutoFit/>
          </a:bodyPr>
          <a:lstStyle/>
          <a:p>
            <a:r>
              <a:rPr lang="nl-NL" b="1" dirty="0">
                <a:solidFill>
                  <a:srgbClr val="C00000"/>
                </a:solidFill>
              </a:rPr>
              <a:t>Marcus 15:25 </a:t>
            </a:r>
            <a:r>
              <a:rPr lang="nl-NL" b="1" dirty="0">
                <a:solidFill>
                  <a:srgbClr val="002060"/>
                </a:solidFill>
              </a:rPr>
              <a:t>– Jezus werd op het derde uur gekruisigd</a:t>
            </a:r>
            <a:endParaRPr lang="nl-NL" dirty="0">
              <a:solidFill>
                <a:srgbClr val="002060"/>
              </a:solidFill>
            </a:endParaRPr>
          </a:p>
        </p:txBody>
      </p:sp>
    </p:spTree>
    <p:extLst>
      <p:ext uri="{BB962C8B-B14F-4D97-AF65-F5344CB8AC3E}">
        <p14:creationId xmlns:p14="http://schemas.microsoft.com/office/powerpoint/2010/main" val="40882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621628" y="536374"/>
            <a:ext cx="10398087" cy="1323439"/>
          </a:xfrm>
          <a:prstGeom prst="rect">
            <a:avLst/>
          </a:prstGeom>
          <a:noFill/>
        </p:spPr>
        <p:txBody>
          <a:bodyPr wrap="square" rtlCol="0">
            <a:spAutoFit/>
          </a:bodyPr>
          <a:lstStyle/>
          <a:p>
            <a:pPr algn="ctr"/>
            <a:r>
              <a:rPr lang="nl-NL" sz="4000" b="1" dirty="0">
                <a:solidFill>
                  <a:srgbClr val="C00000"/>
                </a:solidFill>
              </a:rPr>
              <a:t>Feest der ongezuurde broden</a:t>
            </a:r>
            <a:br>
              <a:rPr lang="nl-NL" sz="4000" b="1" dirty="0">
                <a:solidFill>
                  <a:srgbClr val="C00000"/>
                </a:solidFill>
              </a:rPr>
            </a:br>
            <a:r>
              <a:rPr lang="nl-NL" sz="4000" b="1" dirty="0">
                <a:solidFill>
                  <a:srgbClr val="C00000"/>
                </a:solidFill>
              </a:rPr>
              <a:t>Christus sterven en begrafenis</a:t>
            </a:r>
          </a:p>
        </p:txBody>
      </p:sp>
      <p:pic>
        <p:nvPicPr>
          <p:cNvPr id="7" name="Afbeelding 6" descr="Afbeelding met voedsel, bord, tafel, zitten&#10;&#10;Automatisch gegenereerde beschrijving">
            <a:extLst>
              <a:ext uri="{FF2B5EF4-FFF2-40B4-BE49-F238E27FC236}">
                <a16:creationId xmlns:a16="http://schemas.microsoft.com/office/drawing/2014/main" id="{1BA36613-F911-430B-ABAE-C8AAB5747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28" y="2169302"/>
            <a:ext cx="4710507" cy="3138375"/>
          </a:xfrm>
          <a:prstGeom prst="rect">
            <a:avLst/>
          </a:prstGeom>
        </p:spPr>
      </p:pic>
      <p:pic>
        <p:nvPicPr>
          <p:cNvPr id="12" name="Afbeelding 11" descr="Afbeelding met grond, gebouw, bloem, steen&#10;&#10;Automatisch gegenereerde beschrijving">
            <a:extLst>
              <a:ext uri="{FF2B5EF4-FFF2-40B4-BE49-F238E27FC236}">
                <a16:creationId xmlns:a16="http://schemas.microsoft.com/office/drawing/2014/main" id="{09B79B34-FCF0-455D-836A-9B3F9E7A1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169302"/>
            <a:ext cx="5227539" cy="3150371"/>
          </a:xfrm>
          <a:prstGeom prst="rect">
            <a:avLst/>
          </a:prstGeom>
        </p:spPr>
      </p:pic>
    </p:spTree>
    <p:extLst>
      <p:ext uri="{BB962C8B-B14F-4D97-AF65-F5344CB8AC3E}">
        <p14:creationId xmlns:p14="http://schemas.microsoft.com/office/powerpoint/2010/main" val="116861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621628" y="536374"/>
            <a:ext cx="10398087" cy="1323439"/>
          </a:xfrm>
          <a:prstGeom prst="rect">
            <a:avLst/>
          </a:prstGeom>
          <a:noFill/>
        </p:spPr>
        <p:txBody>
          <a:bodyPr wrap="square" rtlCol="0">
            <a:spAutoFit/>
          </a:bodyPr>
          <a:lstStyle/>
          <a:p>
            <a:pPr algn="ctr"/>
            <a:r>
              <a:rPr lang="nl-NL" sz="4000" b="1" dirty="0">
                <a:solidFill>
                  <a:srgbClr val="C00000"/>
                </a:solidFill>
              </a:rPr>
              <a:t>Feest der eerstelingen</a:t>
            </a:r>
            <a:br>
              <a:rPr lang="nl-NL" sz="4000" b="1" dirty="0">
                <a:solidFill>
                  <a:srgbClr val="C00000"/>
                </a:solidFill>
              </a:rPr>
            </a:br>
            <a:r>
              <a:rPr lang="nl-NL" sz="4000" b="1" dirty="0">
                <a:solidFill>
                  <a:srgbClr val="C00000"/>
                </a:solidFill>
              </a:rPr>
              <a:t>Christus opstanding uit de doden (kol 1:18)</a:t>
            </a:r>
          </a:p>
        </p:txBody>
      </p:sp>
      <p:pic>
        <p:nvPicPr>
          <p:cNvPr id="8" name="Afbeelding 7" descr="Afbeelding met buiten, natuur, lucht&#10;&#10;Automatisch gegenereerde beschrijving">
            <a:extLst>
              <a:ext uri="{FF2B5EF4-FFF2-40B4-BE49-F238E27FC236}">
                <a16:creationId xmlns:a16="http://schemas.microsoft.com/office/drawing/2014/main" id="{6112CE4A-310E-4847-8F14-8AD8CF31E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504" y="2004206"/>
            <a:ext cx="5835437" cy="3285246"/>
          </a:xfrm>
          <a:prstGeom prst="rect">
            <a:avLst/>
          </a:prstGeom>
        </p:spPr>
      </p:pic>
      <p:pic>
        <p:nvPicPr>
          <p:cNvPr id="10" name="Afbeelding 9" descr="Afbeelding met gras, buiten, plant, boom&#10;&#10;Automatisch gegenereerde beschrijving">
            <a:extLst>
              <a:ext uri="{FF2B5EF4-FFF2-40B4-BE49-F238E27FC236}">
                <a16:creationId xmlns:a16="http://schemas.microsoft.com/office/drawing/2014/main" id="{BE410FA7-2F01-4BE0-ABC2-D42FE15E7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775" y="2290548"/>
            <a:ext cx="3606800" cy="2707640"/>
          </a:xfrm>
          <a:prstGeom prst="rect">
            <a:avLst/>
          </a:prstGeom>
        </p:spPr>
      </p:pic>
    </p:spTree>
    <p:extLst>
      <p:ext uri="{BB962C8B-B14F-4D97-AF65-F5344CB8AC3E}">
        <p14:creationId xmlns:p14="http://schemas.microsoft.com/office/powerpoint/2010/main" val="22465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893103" y="542235"/>
            <a:ext cx="4832448" cy="1200329"/>
          </a:xfrm>
          <a:prstGeom prst="rect">
            <a:avLst/>
          </a:prstGeom>
          <a:noFill/>
        </p:spPr>
        <p:txBody>
          <a:bodyPr wrap="square" rtlCol="0">
            <a:spAutoFit/>
          </a:bodyPr>
          <a:lstStyle/>
          <a:p>
            <a:pPr algn="ctr"/>
            <a:r>
              <a:rPr lang="nl-NL" sz="4000" b="1" dirty="0">
                <a:solidFill>
                  <a:srgbClr val="C00000"/>
                </a:solidFill>
              </a:rPr>
              <a:t>Pinksterfeest </a:t>
            </a:r>
          </a:p>
          <a:p>
            <a:pPr algn="ctr"/>
            <a:r>
              <a:rPr lang="nl-NL" sz="3200" b="1" dirty="0">
                <a:solidFill>
                  <a:srgbClr val="C00000"/>
                </a:solidFill>
              </a:rPr>
              <a:t>(Feest der Weken)</a:t>
            </a:r>
          </a:p>
        </p:txBody>
      </p:sp>
      <p:sp>
        <p:nvSpPr>
          <p:cNvPr id="4" name="Tekstvak 3">
            <a:extLst>
              <a:ext uri="{FF2B5EF4-FFF2-40B4-BE49-F238E27FC236}">
                <a16:creationId xmlns:a16="http://schemas.microsoft.com/office/drawing/2014/main" id="{4EFFBC1D-BB79-4B5C-A7AB-5F38F37A9EBD}"/>
              </a:ext>
            </a:extLst>
          </p:cNvPr>
          <p:cNvSpPr txBox="1"/>
          <p:nvPr/>
        </p:nvSpPr>
        <p:spPr>
          <a:xfrm>
            <a:off x="6095999" y="542235"/>
            <a:ext cx="5202898" cy="707886"/>
          </a:xfrm>
          <a:prstGeom prst="rect">
            <a:avLst/>
          </a:prstGeom>
          <a:noFill/>
        </p:spPr>
        <p:txBody>
          <a:bodyPr wrap="square" rtlCol="0">
            <a:spAutoFit/>
          </a:bodyPr>
          <a:lstStyle/>
          <a:p>
            <a:r>
              <a:rPr lang="nl-NL" sz="4000" b="1" dirty="0">
                <a:solidFill>
                  <a:srgbClr val="C00000"/>
                </a:solidFill>
              </a:rPr>
              <a:t>De Heilige Geest</a:t>
            </a:r>
          </a:p>
        </p:txBody>
      </p:sp>
      <p:sp>
        <p:nvSpPr>
          <p:cNvPr id="10" name="Tekstvak 9">
            <a:extLst>
              <a:ext uri="{FF2B5EF4-FFF2-40B4-BE49-F238E27FC236}">
                <a16:creationId xmlns:a16="http://schemas.microsoft.com/office/drawing/2014/main" id="{291C57E8-58B8-4630-8A03-EE89C02DE1AE}"/>
              </a:ext>
            </a:extLst>
          </p:cNvPr>
          <p:cNvSpPr txBox="1"/>
          <p:nvPr/>
        </p:nvSpPr>
        <p:spPr>
          <a:xfrm>
            <a:off x="562708" y="5500468"/>
            <a:ext cx="10457007" cy="400110"/>
          </a:xfrm>
          <a:prstGeom prst="rect">
            <a:avLst/>
          </a:prstGeom>
          <a:noFill/>
        </p:spPr>
        <p:txBody>
          <a:bodyPr wrap="square" rtlCol="0">
            <a:spAutoFit/>
          </a:bodyPr>
          <a:lstStyle/>
          <a:p>
            <a:r>
              <a:rPr lang="nl-NL" sz="2000" b="1" dirty="0">
                <a:solidFill>
                  <a:srgbClr val="002060"/>
                </a:solidFill>
              </a:rPr>
              <a:t>En toen de dag van het Pinksterfeest </a:t>
            </a:r>
            <a:r>
              <a:rPr lang="nl-NL" sz="2000" b="1" dirty="0">
                <a:solidFill>
                  <a:srgbClr val="C00000"/>
                </a:solidFill>
              </a:rPr>
              <a:t>vervuld</a:t>
            </a:r>
            <a:r>
              <a:rPr lang="nl-NL" sz="2000" b="1" dirty="0">
                <a:solidFill>
                  <a:srgbClr val="002060"/>
                </a:solidFill>
              </a:rPr>
              <a:t> werd, waren zij allen eensgezind bijeen. (Hand 2:1)</a:t>
            </a:r>
          </a:p>
        </p:txBody>
      </p:sp>
      <p:sp>
        <p:nvSpPr>
          <p:cNvPr id="2" name="Tekstvak 1">
            <a:extLst>
              <a:ext uri="{FF2B5EF4-FFF2-40B4-BE49-F238E27FC236}">
                <a16:creationId xmlns:a16="http://schemas.microsoft.com/office/drawing/2014/main" id="{82BEA036-4E0D-40E3-AF7B-A80CC799FCF2}"/>
              </a:ext>
            </a:extLst>
          </p:cNvPr>
          <p:cNvSpPr txBox="1"/>
          <p:nvPr/>
        </p:nvSpPr>
        <p:spPr>
          <a:xfrm>
            <a:off x="407963" y="2011680"/>
            <a:ext cx="5238284" cy="3539430"/>
          </a:xfrm>
          <a:prstGeom prst="rect">
            <a:avLst/>
          </a:prstGeom>
          <a:noFill/>
        </p:spPr>
        <p:txBody>
          <a:bodyPr wrap="square" rtlCol="0">
            <a:spAutoFit/>
          </a:bodyPr>
          <a:lstStyle/>
          <a:p>
            <a:pPr marL="285750" indent="-285750">
              <a:buFont typeface="Arial" panose="020B0604020202020204" pitchFamily="34" charset="0"/>
              <a:buChar char="•"/>
            </a:pPr>
            <a:r>
              <a:rPr lang="nl-NL" sz="2800" b="1" dirty="0">
                <a:solidFill>
                  <a:srgbClr val="002060"/>
                </a:solidFill>
              </a:rPr>
              <a:t>De wet op stenen tafelen geschreven</a:t>
            </a:r>
          </a:p>
          <a:p>
            <a:pPr marL="285750" indent="-285750">
              <a:buFont typeface="Arial" panose="020B0604020202020204" pitchFamily="34" charset="0"/>
              <a:buChar char="•"/>
            </a:pPr>
            <a:r>
              <a:rPr lang="nl-NL" sz="2800" b="1" dirty="0">
                <a:solidFill>
                  <a:srgbClr val="002060"/>
                </a:solidFill>
              </a:rPr>
              <a:t>Exodus 32:28  - 3000 gestorven</a:t>
            </a:r>
          </a:p>
          <a:p>
            <a:pPr marL="285750" indent="-285750">
              <a:buFont typeface="Arial" panose="020B0604020202020204" pitchFamily="34" charset="0"/>
              <a:buChar char="•"/>
            </a:pPr>
            <a:r>
              <a:rPr lang="nl-NL" sz="2800" b="1" dirty="0">
                <a:solidFill>
                  <a:srgbClr val="002060"/>
                </a:solidFill>
              </a:rPr>
              <a:t>Bediening des doods</a:t>
            </a:r>
          </a:p>
          <a:p>
            <a:pPr marL="285750" indent="-285750">
              <a:buFont typeface="Arial" panose="020B0604020202020204" pitchFamily="34" charset="0"/>
              <a:buChar char="•"/>
            </a:pPr>
            <a:r>
              <a:rPr lang="nl-NL" sz="2800" b="1" dirty="0">
                <a:solidFill>
                  <a:srgbClr val="002060"/>
                </a:solidFill>
              </a:rPr>
              <a:t>Toen Mozes van de berg kwam waren de mensen bang </a:t>
            </a:r>
            <a:br>
              <a:rPr lang="nl-NL" sz="2800" b="1" dirty="0">
                <a:solidFill>
                  <a:srgbClr val="002060"/>
                </a:solidFill>
              </a:rPr>
            </a:br>
            <a:r>
              <a:rPr lang="nl-NL" sz="2800" b="1" dirty="0">
                <a:solidFill>
                  <a:srgbClr val="002060"/>
                </a:solidFill>
              </a:rPr>
              <a:t>(Ex 34:29+30)</a:t>
            </a:r>
          </a:p>
          <a:p>
            <a:pPr marL="285750" indent="-285750">
              <a:buFont typeface="Arial" panose="020B0604020202020204" pitchFamily="34" charset="0"/>
              <a:buChar char="•"/>
            </a:pPr>
            <a:endParaRPr lang="nl-NL" sz="2800" b="1" dirty="0">
              <a:solidFill>
                <a:srgbClr val="002060"/>
              </a:solidFill>
            </a:endParaRPr>
          </a:p>
        </p:txBody>
      </p:sp>
      <p:sp>
        <p:nvSpPr>
          <p:cNvPr id="11" name="Tekstvak 10">
            <a:extLst>
              <a:ext uri="{FF2B5EF4-FFF2-40B4-BE49-F238E27FC236}">
                <a16:creationId xmlns:a16="http://schemas.microsoft.com/office/drawing/2014/main" id="{8F6E7F4F-8715-4477-B71E-D44E4786BCFD}"/>
              </a:ext>
            </a:extLst>
          </p:cNvPr>
          <p:cNvSpPr txBox="1"/>
          <p:nvPr/>
        </p:nvSpPr>
        <p:spPr>
          <a:xfrm>
            <a:off x="5949002" y="2098022"/>
            <a:ext cx="5238284" cy="3108543"/>
          </a:xfrm>
          <a:prstGeom prst="rect">
            <a:avLst/>
          </a:prstGeom>
          <a:noFill/>
        </p:spPr>
        <p:txBody>
          <a:bodyPr wrap="square" rtlCol="0">
            <a:spAutoFit/>
          </a:bodyPr>
          <a:lstStyle/>
          <a:p>
            <a:pPr marL="285750" indent="-285750">
              <a:buFont typeface="Arial" panose="020B0604020202020204" pitchFamily="34" charset="0"/>
              <a:buChar char="•"/>
            </a:pPr>
            <a:r>
              <a:rPr lang="nl-NL" sz="2800" b="1" dirty="0">
                <a:solidFill>
                  <a:srgbClr val="002060"/>
                </a:solidFill>
              </a:rPr>
              <a:t>De wet in ons hart geschreven</a:t>
            </a:r>
          </a:p>
          <a:p>
            <a:pPr marL="285750" indent="-285750">
              <a:buFont typeface="Arial" panose="020B0604020202020204" pitchFamily="34" charset="0"/>
              <a:buChar char="•"/>
            </a:pPr>
            <a:r>
              <a:rPr lang="nl-NL" sz="2800" b="1" dirty="0">
                <a:solidFill>
                  <a:srgbClr val="002060"/>
                </a:solidFill>
              </a:rPr>
              <a:t>Hand 2  - 3000 gered</a:t>
            </a:r>
          </a:p>
          <a:p>
            <a:pPr marL="285750" indent="-285750">
              <a:buFont typeface="Arial" panose="020B0604020202020204" pitchFamily="34" charset="0"/>
              <a:buChar char="•"/>
            </a:pPr>
            <a:r>
              <a:rPr lang="nl-NL" sz="2800" b="1" dirty="0">
                <a:solidFill>
                  <a:srgbClr val="002060"/>
                </a:solidFill>
              </a:rPr>
              <a:t>Bediening van het leven</a:t>
            </a:r>
          </a:p>
          <a:p>
            <a:pPr marL="285750" indent="-285750">
              <a:buFont typeface="Arial" panose="020B0604020202020204" pitchFamily="34" charset="0"/>
              <a:buChar char="•"/>
            </a:pPr>
            <a:r>
              <a:rPr lang="nl-NL" sz="2800" b="1" dirty="0">
                <a:solidFill>
                  <a:srgbClr val="002060"/>
                </a:solidFill>
              </a:rPr>
              <a:t>Toen Jezus van de berg kwam kwamen de mensen naar Hem toe (Marcus 9:15)</a:t>
            </a:r>
          </a:p>
          <a:p>
            <a:pPr marL="285750" indent="-285750">
              <a:buFont typeface="Arial" panose="020B0604020202020204" pitchFamily="34" charset="0"/>
              <a:buChar char="•"/>
            </a:pPr>
            <a:endParaRPr lang="nl-NL" sz="2800" b="1" dirty="0">
              <a:solidFill>
                <a:srgbClr val="002060"/>
              </a:solidFill>
            </a:endParaRPr>
          </a:p>
        </p:txBody>
      </p:sp>
    </p:spTree>
    <p:extLst>
      <p:ext uri="{BB962C8B-B14F-4D97-AF65-F5344CB8AC3E}">
        <p14:creationId xmlns:p14="http://schemas.microsoft.com/office/powerpoint/2010/main" val="792575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2" name="Rechthoek: afgeronde hoeken 1">
            <a:extLst>
              <a:ext uri="{FF2B5EF4-FFF2-40B4-BE49-F238E27FC236}">
                <a16:creationId xmlns:a16="http://schemas.microsoft.com/office/drawing/2014/main" id="{3676E51C-9051-43C0-BA9B-19604CC25F62}"/>
              </a:ext>
            </a:extLst>
          </p:cNvPr>
          <p:cNvSpPr/>
          <p:nvPr/>
        </p:nvSpPr>
        <p:spPr>
          <a:xfrm>
            <a:off x="534572" y="1871003"/>
            <a:ext cx="5247250" cy="173032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afgeronde hoeken 6">
            <a:extLst>
              <a:ext uri="{FF2B5EF4-FFF2-40B4-BE49-F238E27FC236}">
                <a16:creationId xmlns:a16="http://schemas.microsoft.com/office/drawing/2014/main" id="{60F78A97-B693-4CE5-B79A-4328D83E7A0B}"/>
              </a:ext>
            </a:extLst>
          </p:cNvPr>
          <p:cNvSpPr/>
          <p:nvPr/>
        </p:nvSpPr>
        <p:spPr>
          <a:xfrm>
            <a:off x="534572" y="3598980"/>
            <a:ext cx="5247250" cy="12912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60DF4C7E-935A-4315-B4FC-AA733F92FEDC}"/>
              </a:ext>
            </a:extLst>
          </p:cNvPr>
          <p:cNvSpPr txBox="1"/>
          <p:nvPr/>
        </p:nvSpPr>
        <p:spPr>
          <a:xfrm>
            <a:off x="704416" y="582067"/>
            <a:ext cx="10445457" cy="5693866"/>
          </a:xfrm>
          <a:prstGeom prst="rect">
            <a:avLst/>
          </a:prstGeom>
          <a:noFill/>
        </p:spPr>
        <p:txBody>
          <a:bodyPr wrap="square" rtlCol="0">
            <a:spAutoFit/>
          </a:bodyPr>
          <a:lstStyle/>
          <a:p>
            <a:pPr algn="ctr"/>
            <a:r>
              <a:rPr lang="nl-NL" sz="4000" b="1" dirty="0">
                <a:solidFill>
                  <a:srgbClr val="C00000"/>
                </a:solidFill>
              </a:rPr>
              <a:t>Kan het zijn dat de Feesten van </a:t>
            </a:r>
          </a:p>
          <a:p>
            <a:pPr algn="ctr"/>
            <a:r>
              <a:rPr lang="nl-NL" sz="4000" b="1" dirty="0">
                <a:solidFill>
                  <a:srgbClr val="C00000"/>
                </a:solidFill>
              </a:rPr>
              <a:t>Leviticus 23 profetisch zijn bedoeld ?</a:t>
            </a:r>
          </a:p>
          <a:p>
            <a:pPr marL="514350" indent="-514350">
              <a:buFont typeface="+mj-lt"/>
              <a:buAutoNum type="arabicPeriod"/>
            </a:pPr>
            <a:r>
              <a:rPr lang="nl-NL" sz="2800" b="1" dirty="0">
                <a:solidFill>
                  <a:srgbClr val="002060"/>
                </a:solidFill>
              </a:rPr>
              <a:t>Pascha feest</a:t>
            </a:r>
          </a:p>
          <a:p>
            <a:pPr marL="514350" indent="-514350">
              <a:buFont typeface="+mj-lt"/>
              <a:buAutoNum type="arabicPeriod"/>
            </a:pPr>
            <a:r>
              <a:rPr lang="nl-NL" sz="2800" b="1" dirty="0">
                <a:solidFill>
                  <a:srgbClr val="002060"/>
                </a:solidFill>
              </a:rPr>
              <a:t>Feest der ongezuurde broden</a:t>
            </a:r>
          </a:p>
          <a:p>
            <a:pPr marL="514350" indent="-514350">
              <a:buFont typeface="+mj-lt"/>
              <a:buAutoNum type="arabicPeriod"/>
            </a:pPr>
            <a:r>
              <a:rPr lang="nl-NL" sz="2800" b="1" dirty="0">
                <a:solidFill>
                  <a:srgbClr val="002060"/>
                </a:solidFill>
              </a:rPr>
              <a:t>Feest van de eerstelingen</a:t>
            </a:r>
          </a:p>
          <a:p>
            <a:pPr marL="514350" indent="-514350">
              <a:buFont typeface="+mj-lt"/>
              <a:buAutoNum type="arabicPeriod"/>
            </a:pPr>
            <a:r>
              <a:rPr lang="nl-NL" sz="2800" b="1" dirty="0">
                <a:solidFill>
                  <a:srgbClr val="002060"/>
                </a:solidFill>
              </a:rPr>
              <a:t>Pinksterfeest</a:t>
            </a:r>
          </a:p>
          <a:p>
            <a:pPr marL="514350" indent="-514350">
              <a:buFont typeface="+mj-lt"/>
              <a:buAutoNum type="arabicPeriod"/>
            </a:pPr>
            <a:r>
              <a:rPr lang="nl-NL" sz="2800" b="1" dirty="0">
                <a:solidFill>
                  <a:srgbClr val="002060"/>
                </a:solidFill>
              </a:rPr>
              <a:t>Bazuinfeest</a:t>
            </a:r>
          </a:p>
          <a:p>
            <a:pPr marL="514350" indent="-514350">
              <a:buFont typeface="+mj-lt"/>
              <a:buAutoNum type="arabicPeriod"/>
            </a:pPr>
            <a:r>
              <a:rPr lang="nl-NL" sz="2800" b="1" dirty="0">
                <a:solidFill>
                  <a:srgbClr val="002060"/>
                </a:solidFill>
              </a:rPr>
              <a:t>De Grote verzoendag</a:t>
            </a:r>
          </a:p>
          <a:p>
            <a:pPr marL="514350" indent="-514350">
              <a:buFont typeface="+mj-lt"/>
              <a:buAutoNum type="arabicPeriod"/>
            </a:pPr>
            <a:r>
              <a:rPr lang="nl-NL" sz="2800" b="1" dirty="0">
                <a:solidFill>
                  <a:srgbClr val="002060"/>
                </a:solidFill>
              </a:rPr>
              <a:t>Het Loofhuttenfeest</a:t>
            </a:r>
          </a:p>
          <a:p>
            <a:endParaRPr lang="nl-NL" sz="2400" baseline="30000" dirty="0"/>
          </a:p>
          <a:p>
            <a:r>
              <a:rPr lang="nl-NL" sz="2400" b="1" dirty="0">
                <a:solidFill>
                  <a:srgbClr val="002060"/>
                </a:solidFill>
              </a:rPr>
              <a:t>(Kol 2: 16+17) Laat dan niemand u blijven oordelen inzake eten en drinken of op het stuk van een feestdag, nieuwe maan of sabbat, dingen, die slechts </a:t>
            </a:r>
            <a:r>
              <a:rPr lang="nl-NL" sz="2400" b="1" dirty="0">
                <a:solidFill>
                  <a:srgbClr val="C00000"/>
                </a:solidFill>
              </a:rPr>
              <a:t>een schaduw </a:t>
            </a:r>
            <a:r>
              <a:rPr lang="nl-NL" sz="2400" b="1" dirty="0">
                <a:solidFill>
                  <a:srgbClr val="002060"/>
                </a:solidFill>
              </a:rPr>
              <a:t>zijn van hetgeen komen moest, terwijl </a:t>
            </a:r>
            <a:r>
              <a:rPr lang="nl-NL" sz="2400" b="1" dirty="0">
                <a:solidFill>
                  <a:srgbClr val="C00000"/>
                </a:solidFill>
              </a:rPr>
              <a:t>de werkelijkheid</a:t>
            </a:r>
            <a:r>
              <a:rPr lang="nl-NL" sz="2400" b="1" dirty="0">
                <a:solidFill>
                  <a:srgbClr val="002060"/>
                </a:solidFill>
              </a:rPr>
              <a:t> van Christus is.</a:t>
            </a:r>
          </a:p>
        </p:txBody>
      </p:sp>
      <p:sp>
        <p:nvSpPr>
          <p:cNvPr id="3" name="Tekstvak 2">
            <a:extLst>
              <a:ext uri="{FF2B5EF4-FFF2-40B4-BE49-F238E27FC236}">
                <a16:creationId xmlns:a16="http://schemas.microsoft.com/office/drawing/2014/main" id="{504E5B3E-EE1F-45DB-8B02-667E6CC6087A}"/>
              </a:ext>
            </a:extLst>
          </p:cNvPr>
          <p:cNvSpPr txBox="1"/>
          <p:nvPr/>
        </p:nvSpPr>
        <p:spPr>
          <a:xfrm>
            <a:off x="6001952" y="2489201"/>
            <a:ext cx="3666978" cy="584775"/>
          </a:xfrm>
          <a:prstGeom prst="rect">
            <a:avLst/>
          </a:prstGeom>
          <a:noFill/>
        </p:spPr>
        <p:txBody>
          <a:bodyPr wrap="square" rtlCol="0">
            <a:spAutoFit/>
          </a:bodyPr>
          <a:lstStyle/>
          <a:p>
            <a:r>
              <a:rPr lang="nl-NL" sz="3200" b="1" dirty="0">
                <a:solidFill>
                  <a:srgbClr val="FF0000"/>
                </a:solidFill>
              </a:rPr>
              <a:t>Voorjaarsfeesten</a:t>
            </a:r>
          </a:p>
        </p:txBody>
      </p:sp>
      <p:sp>
        <p:nvSpPr>
          <p:cNvPr id="8" name="Tekstvak 7">
            <a:extLst>
              <a:ext uri="{FF2B5EF4-FFF2-40B4-BE49-F238E27FC236}">
                <a16:creationId xmlns:a16="http://schemas.microsoft.com/office/drawing/2014/main" id="{D3E72132-F939-42D6-935B-3DEB44278815}"/>
              </a:ext>
            </a:extLst>
          </p:cNvPr>
          <p:cNvSpPr txBox="1"/>
          <p:nvPr/>
        </p:nvSpPr>
        <p:spPr>
          <a:xfrm>
            <a:off x="5985022" y="3945465"/>
            <a:ext cx="3666978" cy="584775"/>
          </a:xfrm>
          <a:prstGeom prst="rect">
            <a:avLst/>
          </a:prstGeom>
          <a:noFill/>
        </p:spPr>
        <p:txBody>
          <a:bodyPr wrap="square" rtlCol="0">
            <a:spAutoFit/>
          </a:bodyPr>
          <a:lstStyle/>
          <a:p>
            <a:r>
              <a:rPr lang="nl-NL" sz="3200" b="1" dirty="0" err="1">
                <a:solidFill>
                  <a:srgbClr val="FF0000"/>
                </a:solidFill>
              </a:rPr>
              <a:t>Najaarsfeesten</a:t>
            </a:r>
            <a:endParaRPr lang="nl-NL" sz="3200" b="1" dirty="0">
              <a:solidFill>
                <a:srgbClr val="FF0000"/>
              </a:solidFill>
            </a:endParaRPr>
          </a:p>
        </p:txBody>
      </p:sp>
    </p:spTree>
    <p:extLst>
      <p:ext uri="{BB962C8B-B14F-4D97-AF65-F5344CB8AC3E}">
        <p14:creationId xmlns:p14="http://schemas.microsoft.com/office/powerpoint/2010/main" val="124647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704416" y="582067"/>
            <a:ext cx="10445457" cy="4955203"/>
          </a:xfrm>
          <a:prstGeom prst="rect">
            <a:avLst/>
          </a:prstGeom>
          <a:noFill/>
        </p:spPr>
        <p:txBody>
          <a:bodyPr wrap="square" rtlCol="0">
            <a:spAutoFit/>
          </a:bodyPr>
          <a:lstStyle/>
          <a:p>
            <a:pPr algn="ctr"/>
            <a:r>
              <a:rPr lang="nl-NL" sz="4000" b="1" dirty="0">
                <a:solidFill>
                  <a:srgbClr val="C00000"/>
                </a:solidFill>
              </a:rPr>
              <a:t>De eerste komst van de Messias en de Heilige Geest waren op de voorjaarsfeesten</a:t>
            </a:r>
            <a:br>
              <a:rPr lang="nl-NL" sz="4000" b="1" dirty="0">
                <a:solidFill>
                  <a:srgbClr val="C00000"/>
                </a:solidFill>
              </a:rPr>
            </a:br>
            <a:endParaRPr lang="nl-NL" sz="4000" b="1" dirty="0">
              <a:solidFill>
                <a:srgbClr val="C00000"/>
              </a:solidFill>
            </a:endParaRPr>
          </a:p>
          <a:p>
            <a:pPr marL="514350" indent="-514350">
              <a:buFont typeface="+mj-lt"/>
              <a:buAutoNum type="arabicPeriod"/>
            </a:pPr>
            <a:r>
              <a:rPr lang="nl-NL" sz="2800" b="1" dirty="0">
                <a:solidFill>
                  <a:srgbClr val="002060"/>
                </a:solidFill>
              </a:rPr>
              <a:t>Pascha feest </a:t>
            </a:r>
            <a:r>
              <a:rPr lang="nl-NL" sz="2800" b="1" dirty="0">
                <a:solidFill>
                  <a:srgbClr val="C00000"/>
                </a:solidFill>
              </a:rPr>
              <a:t>(Kruisdood)</a:t>
            </a:r>
            <a:br>
              <a:rPr lang="nl-NL" sz="2800" b="1" dirty="0">
                <a:solidFill>
                  <a:srgbClr val="C00000"/>
                </a:solidFill>
              </a:rPr>
            </a:br>
            <a:endParaRPr lang="nl-NL" sz="2800" b="1" dirty="0">
              <a:solidFill>
                <a:srgbClr val="C00000"/>
              </a:solidFill>
            </a:endParaRPr>
          </a:p>
          <a:p>
            <a:pPr marL="514350" indent="-514350">
              <a:buFont typeface="+mj-lt"/>
              <a:buAutoNum type="arabicPeriod"/>
            </a:pPr>
            <a:r>
              <a:rPr lang="nl-NL" sz="2800" b="1" dirty="0">
                <a:solidFill>
                  <a:srgbClr val="002060"/>
                </a:solidFill>
              </a:rPr>
              <a:t>Feest der ongezuurde broden </a:t>
            </a:r>
            <a:r>
              <a:rPr lang="nl-NL" sz="2800" b="1" dirty="0">
                <a:solidFill>
                  <a:srgbClr val="C00000"/>
                </a:solidFill>
              </a:rPr>
              <a:t>(Begrafenis)</a:t>
            </a:r>
            <a:br>
              <a:rPr lang="nl-NL" sz="2800" b="1" dirty="0">
                <a:solidFill>
                  <a:srgbClr val="C00000"/>
                </a:solidFill>
              </a:rPr>
            </a:br>
            <a:endParaRPr lang="nl-NL" sz="2800" b="1" dirty="0">
              <a:solidFill>
                <a:srgbClr val="C00000"/>
              </a:solidFill>
            </a:endParaRPr>
          </a:p>
          <a:p>
            <a:pPr marL="514350" indent="-514350">
              <a:buFont typeface="+mj-lt"/>
              <a:buAutoNum type="arabicPeriod"/>
            </a:pPr>
            <a:r>
              <a:rPr lang="nl-NL" sz="2800" b="1" dirty="0">
                <a:solidFill>
                  <a:srgbClr val="002060"/>
                </a:solidFill>
              </a:rPr>
              <a:t>Feest van de eerstelingen </a:t>
            </a:r>
            <a:r>
              <a:rPr lang="nl-NL" sz="2800" b="1" dirty="0">
                <a:solidFill>
                  <a:srgbClr val="C00000"/>
                </a:solidFill>
              </a:rPr>
              <a:t>(Opstanding)</a:t>
            </a:r>
            <a:br>
              <a:rPr lang="nl-NL" sz="2800" b="1" dirty="0">
                <a:solidFill>
                  <a:srgbClr val="C00000"/>
                </a:solidFill>
              </a:rPr>
            </a:br>
            <a:endParaRPr lang="nl-NL" sz="2800" b="1" dirty="0">
              <a:solidFill>
                <a:srgbClr val="C00000"/>
              </a:solidFill>
            </a:endParaRPr>
          </a:p>
          <a:p>
            <a:pPr marL="514350" indent="-514350">
              <a:buFont typeface="+mj-lt"/>
              <a:buAutoNum type="arabicPeriod"/>
            </a:pPr>
            <a:r>
              <a:rPr lang="nl-NL" sz="2800" b="1" dirty="0">
                <a:solidFill>
                  <a:srgbClr val="002060"/>
                </a:solidFill>
              </a:rPr>
              <a:t>Pinksterfeest </a:t>
            </a:r>
            <a:r>
              <a:rPr lang="nl-NL" sz="2800" b="1" dirty="0">
                <a:solidFill>
                  <a:srgbClr val="C00000"/>
                </a:solidFill>
              </a:rPr>
              <a:t>(komst Heilige Geest) </a:t>
            </a:r>
            <a:endParaRPr lang="nl-NL" sz="2400" b="1" dirty="0">
              <a:solidFill>
                <a:srgbClr val="002060"/>
              </a:solidFill>
            </a:endParaRPr>
          </a:p>
        </p:txBody>
      </p:sp>
    </p:spTree>
    <p:extLst>
      <p:ext uri="{BB962C8B-B14F-4D97-AF65-F5344CB8AC3E}">
        <p14:creationId xmlns:p14="http://schemas.microsoft.com/office/powerpoint/2010/main" val="2932056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704416" y="582067"/>
            <a:ext cx="10445457" cy="4524315"/>
          </a:xfrm>
          <a:prstGeom prst="rect">
            <a:avLst/>
          </a:prstGeom>
          <a:noFill/>
        </p:spPr>
        <p:txBody>
          <a:bodyPr wrap="square" rtlCol="0">
            <a:spAutoFit/>
          </a:bodyPr>
          <a:lstStyle/>
          <a:p>
            <a:pPr algn="ctr"/>
            <a:r>
              <a:rPr lang="nl-NL" sz="4000" b="1" dirty="0">
                <a:solidFill>
                  <a:srgbClr val="C00000"/>
                </a:solidFill>
              </a:rPr>
              <a:t>Kan het zijn dat de Opname, de Wederkomst en het 1000 jarig vredesrijk op de </a:t>
            </a:r>
            <a:r>
              <a:rPr lang="nl-NL" sz="4000" b="1" dirty="0" err="1">
                <a:solidFill>
                  <a:srgbClr val="C00000"/>
                </a:solidFill>
              </a:rPr>
              <a:t>najaarsfeesten</a:t>
            </a:r>
            <a:r>
              <a:rPr lang="nl-NL" sz="4000" b="1" dirty="0">
                <a:solidFill>
                  <a:srgbClr val="C00000"/>
                </a:solidFill>
              </a:rPr>
              <a:t> vallen?</a:t>
            </a:r>
            <a:br>
              <a:rPr lang="nl-NL" sz="4000" b="1" dirty="0">
                <a:solidFill>
                  <a:srgbClr val="C00000"/>
                </a:solidFill>
              </a:rPr>
            </a:br>
            <a:endParaRPr lang="nl-NL" sz="2800" b="1" dirty="0">
              <a:solidFill>
                <a:srgbClr val="002060"/>
              </a:solidFill>
            </a:endParaRPr>
          </a:p>
          <a:p>
            <a:pPr marL="514350" indent="-514350">
              <a:buFont typeface="Arial" panose="020B0604020202020204" pitchFamily="34" charset="0"/>
              <a:buChar char="•"/>
            </a:pPr>
            <a:r>
              <a:rPr lang="nl-NL" sz="2800" b="1" dirty="0">
                <a:solidFill>
                  <a:srgbClr val="002060"/>
                </a:solidFill>
              </a:rPr>
              <a:t>Bazuinfeest			- Opname?</a:t>
            </a:r>
            <a:br>
              <a:rPr lang="nl-NL" sz="2800" b="1" dirty="0">
                <a:solidFill>
                  <a:srgbClr val="002060"/>
                </a:solidFill>
              </a:rPr>
            </a:br>
            <a:endParaRPr lang="nl-NL" sz="2800" b="1" dirty="0">
              <a:solidFill>
                <a:srgbClr val="002060"/>
              </a:solidFill>
            </a:endParaRPr>
          </a:p>
          <a:p>
            <a:pPr marL="514350" indent="-514350">
              <a:buFont typeface="Arial" panose="020B0604020202020204" pitchFamily="34" charset="0"/>
              <a:buChar char="•"/>
            </a:pPr>
            <a:r>
              <a:rPr lang="nl-NL" sz="2800" b="1" dirty="0">
                <a:solidFill>
                  <a:srgbClr val="002060"/>
                </a:solidFill>
              </a:rPr>
              <a:t>De Grote verzoendag		- Wederkomst?</a:t>
            </a:r>
            <a:br>
              <a:rPr lang="nl-NL" sz="2800" b="1" dirty="0">
                <a:solidFill>
                  <a:srgbClr val="002060"/>
                </a:solidFill>
              </a:rPr>
            </a:br>
            <a:endParaRPr lang="nl-NL" sz="2800" b="1" dirty="0">
              <a:solidFill>
                <a:srgbClr val="002060"/>
              </a:solidFill>
            </a:endParaRPr>
          </a:p>
          <a:p>
            <a:pPr marL="514350" indent="-514350">
              <a:buFont typeface="Arial" panose="020B0604020202020204" pitchFamily="34" charset="0"/>
              <a:buChar char="•"/>
            </a:pPr>
            <a:r>
              <a:rPr lang="nl-NL" sz="2800" b="1" dirty="0">
                <a:solidFill>
                  <a:srgbClr val="002060"/>
                </a:solidFill>
              </a:rPr>
              <a:t>Het Loofhuttenfeest		- 1000 jarig Rijk?</a:t>
            </a:r>
            <a:endParaRPr lang="nl-NL" sz="2400" b="1" dirty="0">
              <a:solidFill>
                <a:srgbClr val="002060"/>
              </a:solidFill>
            </a:endParaRPr>
          </a:p>
        </p:txBody>
      </p:sp>
    </p:spTree>
    <p:extLst>
      <p:ext uri="{BB962C8B-B14F-4D97-AF65-F5344CB8AC3E}">
        <p14:creationId xmlns:p14="http://schemas.microsoft.com/office/powerpoint/2010/main" val="165544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2" name="Tekstvak 1">
            <a:extLst>
              <a:ext uri="{FF2B5EF4-FFF2-40B4-BE49-F238E27FC236}">
                <a16:creationId xmlns:a16="http://schemas.microsoft.com/office/drawing/2014/main" id="{B10FD33C-E6D3-41A4-972A-75D145FDA881}"/>
              </a:ext>
            </a:extLst>
          </p:cNvPr>
          <p:cNvSpPr txBox="1"/>
          <p:nvPr/>
        </p:nvSpPr>
        <p:spPr>
          <a:xfrm>
            <a:off x="349347" y="323557"/>
            <a:ext cx="11493305" cy="6063198"/>
          </a:xfrm>
          <a:prstGeom prst="rect">
            <a:avLst/>
          </a:prstGeom>
          <a:noFill/>
          <a:ln>
            <a:noFill/>
          </a:ln>
        </p:spPr>
        <p:txBody>
          <a:bodyPr wrap="square" rtlCol="0">
            <a:spAutoFit/>
          </a:bodyPr>
          <a:lstStyle/>
          <a:p>
            <a:pPr algn="ctr"/>
            <a:endParaRPr lang="nl-NL" sz="3200" b="1" dirty="0">
              <a:solidFill>
                <a:srgbClr val="FF0000"/>
              </a:solidFill>
            </a:endParaRPr>
          </a:p>
          <a:p>
            <a:pPr algn="ctr"/>
            <a:r>
              <a:rPr lang="nl-NL" sz="5400" b="1" baseline="30000" dirty="0">
                <a:solidFill>
                  <a:srgbClr val="C00000"/>
                </a:solidFill>
              </a:rPr>
              <a:t>Daniël 12:2-4</a:t>
            </a:r>
          </a:p>
          <a:p>
            <a:r>
              <a:rPr lang="nl-NL" sz="3200" b="1" dirty="0">
                <a:solidFill>
                  <a:srgbClr val="002060"/>
                </a:solidFill>
              </a:rPr>
              <a:t>Velen van hen die slapen in het stof der aarde, zullen ontwaken, dezen tot eeuwig leven en genen tot versmading, tot eeuwig afgrijzen. En de </a:t>
            </a:r>
            <a:r>
              <a:rPr lang="nl-NL" sz="3200" b="1" dirty="0" err="1">
                <a:solidFill>
                  <a:srgbClr val="002060"/>
                </a:solidFill>
              </a:rPr>
              <a:t>verstandigen</a:t>
            </a:r>
            <a:r>
              <a:rPr lang="nl-NL" sz="3200" b="1" dirty="0">
                <a:solidFill>
                  <a:srgbClr val="002060"/>
                </a:solidFill>
              </a:rPr>
              <a:t> zullen stralen als de glans van het uitspansel, en die velen tot gerechtigheid hebben gebracht als de sterren, voor eeuwig en altoos.</a:t>
            </a:r>
            <a:r>
              <a:rPr lang="nl-NL" sz="3200" b="1" dirty="0">
                <a:solidFill>
                  <a:srgbClr val="0070C0"/>
                </a:solidFill>
              </a:rPr>
              <a:t> </a:t>
            </a:r>
          </a:p>
          <a:p>
            <a:endParaRPr lang="nl-NL" sz="3200" b="1" dirty="0">
              <a:solidFill>
                <a:schemeClr val="bg1"/>
              </a:solidFill>
            </a:endParaRPr>
          </a:p>
          <a:p>
            <a:endParaRPr lang="nl-NL" sz="3200" b="1" dirty="0">
              <a:solidFill>
                <a:schemeClr val="bg1"/>
              </a:solidFill>
            </a:endParaRPr>
          </a:p>
          <a:p>
            <a:r>
              <a:rPr lang="nl-NL" sz="3200" b="1" dirty="0">
                <a:solidFill>
                  <a:srgbClr val="002060"/>
                </a:solidFill>
              </a:rPr>
              <a:t>Maar gij, Daniël, houd de woorden verborgen,</a:t>
            </a:r>
            <a:r>
              <a:rPr lang="nl-NL" sz="3200" b="1" dirty="0">
                <a:solidFill>
                  <a:srgbClr val="0070C0"/>
                </a:solidFill>
              </a:rPr>
              <a:t> </a:t>
            </a:r>
            <a:r>
              <a:rPr lang="nl-NL" sz="3200" b="1" dirty="0">
                <a:solidFill>
                  <a:srgbClr val="C00000"/>
                </a:solidFill>
              </a:rPr>
              <a:t>en verzegel het boek </a:t>
            </a:r>
            <a:r>
              <a:rPr lang="nl-NL" sz="3200" b="1" u="sng" dirty="0">
                <a:solidFill>
                  <a:srgbClr val="C00000"/>
                </a:solidFill>
              </a:rPr>
              <a:t>tot de eindtijd</a:t>
            </a:r>
            <a:r>
              <a:rPr lang="nl-NL" sz="3200" b="1" dirty="0">
                <a:solidFill>
                  <a:srgbClr val="C00000"/>
                </a:solidFill>
              </a:rPr>
              <a:t>; velen zullen onderzoek doen, en </a:t>
            </a:r>
            <a:r>
              <a:rPr lang="nl-NL" sz="3200" b="1" u="sng" dirty="0">
                <a:solidFill>
                  <a:srgbClr val="C00000"/>
                </a:solidFill>
              </a:rPr>
              <a:t>de kennis zal vermeerderen</a:t>
            </a:r>
            <a:r>
              <a:rPr lang="nl-NL" sz="3200" b="1" dirty="0">
                <a:solidFill>
                  <a:srgbClr val="C00000"/>
                </a:solidFill>
              </a:rPr>
              <a:t>.</a:t>
            </a:r>
            <a:r>
              <a:rPr lang="nl-NL" sz="3200" b="1" dirty="0">
                <a:solidFill>
                  <a:srgbClr val="002060"/>
                </a:solidFill>
              </a:rPr>
              <a:t>(explosie van kennis)</a:t>
            </a:r>
          </a:p>
        </p:txBody>
      </p:sp>
    </p:spTree>
    <p:extLst>
      <p:ext uri="{BB962C8B-B14F-4D97-AF65-F5344CB8AC3E}">
        <p14:creationId xmlns:p14="http://schemas.microsoft.com/office/powerpoint/2010/main" val="1689125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704416" y="582067"/>
            <a:ext cx="10445457" cy="5386090"/>
          </a:xfrm>
          <a:prstGeom prst="rect">
            <a:avLst/>
          </a:prstGeom>
          <a:noFill/>
        </p:spPr>
        <p:txBody>
          <a:bodyPr wrap="square" rtlCol="0">
            <a:spAutoFit/>
          </a:bodyPr>
          <a:lstStyle/>
          <a:p>
            <a:pPr algn="ctr"/>
            <a:r>
              <a:rPr lang="nl-NL" sz="4000" b="1" dirty="0">
                <a:solidFill>
                  <a:srgbClr val="C00000"/>
                </a:solidFill>
              </a:rPr>
              <a:t>Feest der Bazuinen – </a:t>
            </a:r>
            <a:r>
              <a:rPr lang="nl-NL" sz="4000" b="1" dirty="0" err="1">
                <a:solidFill>
                  <a:srgbClr val="C00000"/>
                </a:solidFill>
              </a:rPr>
              <a:t>Rosj</a:t>
            </a:r>
            <a:r>
              <a:rPr lang="nl-NL" sz="4000" b="1" dirty="0">
                <a:solidFill>
                  <a:srgbClr val="C00000"/>
                </a:solidFill>
              </a:rPr>
              <a:t> </a:t>
            </a:r>
            <a:r>
              <a:rPr lang="nl-NL" sz="4000" b="1" dirty="0" err="1">
                <a:solidFill>
                  <a:srgbClr val="C00000"/>
                </a:solidFill>
              </a:rPr>
              <a:t>Hasjana</a:t>
            </a:r>
            <a:br>
              <a:rPr lang="nl-NL" sz="4000" b="1" dirty="0">
                <a:solidFill>
                  <a:srgbClr val="C00000"/>
                </a:solidFill>
              </a:rPr>
            </a:br>
            <a:endParaRPr lang="nl-NL" sz="2800" b="1" dirty="0">
              <a:solidFill>
                <a:srgbClr val="002060"/>
              </a:solidFill>
            </a:endParaRPr>
          </a:p>
          <a:p>
            <a:pPr marL="514350" indent="-514350">
              <a:buFont typeface="Arial" panose="020B0604020202020204" pitchFamily="34" charset="0"/>
              <a:buChar char="•"/>
            </a:pPr>
            <a:r>
              <a:rPr lang="nl-NL" sz="2800" b="1" dirty="0" err="1">
                <a:solidFill>
                  <a:srgbClr val="002060"/>
                </a:solidFill>
              </a:rPr>
              <a:t>Yom</a:t>
            </a:r>
            <a:r>
              <a:rPr lang="nl-NL" sz="2800" b="1" dirty="0">
                <a:solidFill>
                  <a:srgbClr val="002060"/>
                </a:solidFill>
              </a:rPr>
              <a:t> </a:t>
            </a:r>
            <a:r>
              <a:rPr lang="nl-NL" sz="2800" b="1" dirty="0" err="1">
                <a:solidFill>
                  <a:srgbClr val="002060"/>
                </a:solidFill>
              </a:rPr>
              <a:t>Hasjofar</a:t>
            </a:r>
            <a:r>
              <a:rPr lang="nl-NL" sz="2800" b="1" dirty="0">
                <a:solidFill>
                  <a:srgbClr val="002060"/>
                </a:solidFill>
              </a:rPr>
              <a:t>	- Dag van de Sjofar – Bazuinfeest (2 dagen)</a:t>
            </a:r>
            <a:br>
              <a:rPr lang="nl-NL" sz="2800" b="1" dirty="0">
                <a:solidFill>
                  <a:srgbClr val="002060"/>
                </a:solidFill>
              </a:rPr>
            </a:br>
            <a:endParaRPr lang="nl-NL" sz="2800" b="1" dirty="0">
              <a:solidFill>
                <a:srgbClr val="002060"/>
              </a:solidFill>
            </a:endParaRPr>
          </a:p>
          <a:p>
            <a:pPr marL="514350" indent="-514350">
              <a:buFont typeface="Arial" panose="020B0604020202020204" pitchFamily="34" charset="0"/>
              <a:buChar char="•"/>
            </a:pPr>
            <a:r>
              <a:rPr lang="nl-NL" sz="2800" b="1" dirty="0" err="1">
                <a:solidFill>
                  <a:srgbClr val="002060"/>
                </a:solidFill>
              </a:rPr>
              <a:t>Yom</a:t>
            </a:r>
            <a:r>
              <a:rPr lang="nl-NL" sz="2800" b="1" dirty="0">
                <a:solidFill>
                  <a:srgbClr val="002060"/>
                </a:solidFill>
              </a:rPr>
              <a:t> </a:t>
            </a:r>
            <a:r>
              <a:rPr lang="nl-NL" sz="2800" b="1" dirty="0" err="1">
                <a:solidFill>
                  <a:srgbClr val="002060"/>
                </a:solidFill>
              </a:rPr>
              <a:t>Hadin</a:t>
            </a:r>
            <a:r>
              <a:rPr lang="nl-NL" sz="2800" b="1" dirty="0">
                <a:solidFill>
                  <a:srgbClr val="002060"/>
                </a:solidFill>
              </a:rPr>
              <a:t>	- Dag des oordeels (</a:t>
            </a:r>
            <a:r>
              <a:rPr lang="nl-NL" sz="2800" b="1" dirty="0" err="1">
                <a:solidFill>
                  <a:srgbClr val="002060"/>
                </a:solidFill>
              </a:rPr>
              <a:t>bema</a:t>
            </a:r>
            <a:r>
              <a:rPr lang="nl-NL" sz="2800" b="1" dirty="0">
                <a:solidFill>
                  <a:srgbClr val="002060"/>
                </a:solidFill>
              </a:rPr>
              <a:t>)</a:t>
            </a:r>
            <a:br>
              <a:rPr lang="nl-NL" sz="2800" b="1" dirty="0">
                <a:solidFill>
                  <a:srgbClr val="002060"/>
                </a:solidFill>
              </a:rPr>
            </a:br>
            <a:endParaRPr lang="nl-NL" sz="2800" b="1" dirty="0">
              <a:solidFill>
                <a:srgbClr val="002060"/>
              </a:solidFill>
            </a:endParaRPr>
          </a:p>
          <a:p>
            <a:pPr marL="514350" indent="-514350">
              <a:buFont typeface="Arial" panose="020B0604020202020204" pitchFamily="34" charset="0"/>
              <a:buChar char="•"/>
            </a:pPr>
            <a:r>
              <a:rPr lang="nl-NL" sz="2800" b="1" dirty="0" err="1">
                <a:solidFill>
                  <a:srgbClr val="002060"/>
                </a:solidFill>
              </a:rPr>
              <a:t>Yom</a:t>
            </a:r>
            <a:r>
              <a:rPr lang="nl-NL" sz="2800" b="1" dirty="0">
                <a:solidFill>
                  <a:srgbClr val="002060"/>
                </a:solidFill>
              </a:rPr>
              <a:t> </a:t>
            </a:r>
            <a:r>
              <a:rPr lang="nl-NL" sz="2800" b="1" dirty="0" err="1">
                <a:solidFill>
                  <a:srgbClr val="002060"/>
                </a:solidFill>
              </a:rPr>
              <a:t>Hakeseh</a:t>
            </a:r>
            <a:r>
              <a:rPr lang="nl-NL" sz="2800" b="1" dirty="0">
                <a:solidFill>
                  <a:srgbClr val="002060"/>
                </a:solidFill>
              </a:rPr>
              <a:t>	- De verborgen dag ( niemand…)</a:t>
            </a:r>
          </a:p>
          <a:p>
            <a:br>
              <a:rPr lang="nl-NL" sz="2800" b="1" dirty="0">
                <a:solidFill>
                  <a:srgbClr val="002060"/>
                </a:solidFill>
              </a:rPr>
            </a:br>
            <a:r>
              <a:rPr lang="nl-NL" sz="2800" b="1" dirty="0">
                <a:solidFill>
                  <a:srgbClr val="002060"/>
                </a:solidFill>
              </a:rPr>
              <a:t>Spreek tot de Israëlieten: In de zevende maand, op de eerste der maand, zult gij een rustdag hebben, aangekondigd door bazuingeschal, een heilige samenkomst. (Leviticus 23:24)</a:t>
            </a:r>
          </a:p>
          <a:p>
            <a:pPr marL="514350" indent="-514350">
              <a:buFont typeface="Arial" panose="020B0604020202020204" pitchFamily="34" charset="0"/>
              <a:buChar char="•"/>
            </a:pPr>
            <a:endParaRPr lang="nl-NL" sz="2400" b="1" dirty="0">
              <a:solidFill>
                <a:srgbClr val="002060"/>
              </a:solidFill>
            </a:endParaRPr>
          </a:p>
        </p:txBody>
      </p:sp>
    </p:spTree>
    <p:extLst>
      <p:ext uri="{BB962C8B-B14F-4D97-AF65-F5344CB8AC3E}">
        <p14:creationId xmlns:p14="http://schemas.microsoft.com/office/powerpoint/2010/main" val="181056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704416" y="582067"/>
            <a:ext cx="10445457" cy="4585871"/>
          </a:xfrm>
          <a:prstGeom prst="rect">
            <a:avLst/>
          </a:prstGeom>
          <a:noFill/>
        </p:spPr>
        <p:txBody>
          <a:bodyPr wrap="square" rtlCol="0">
            <a:spAutoFit/>
          </a:bodyPr>
          <a:lstStyle/>
          <a:p>
            <a:pPr algn="ctr"/>
            <a:r>
              <a:rPr lang="nl-NL" sz="3600" b="1" dirty="0">
                <a:solidFill>
                  <a:srgbClr val="C00000"/>
                </a:solidFill>
              </a:rPr>
              <a:t>“Niemand weet de dag noch het uur”</a:t>
            </a:r>
            <a:br>
              <a:rPr lang="nl-NL" sz="3600" b="1" dirty="0">
                <a:solidFill>
                  <a:srgbClr val="C00000"/>
                </a:solidFill>
              </a:rPr>
            </a:br>
            <a:endParaRPr lang="nl-NL" sz="3600" b="1" dirty="0">
              <a:solidFill>
                <a:srgbClr val="C00000"/>
              </a:solidFill>
            </a:endParaRPr>
          </a:p>
          <a:p>
            <a:pPr marL="514350" indent="-514350">
              <a:buFont typeface="Arial" panose="020B0604020202020204" pitchFamily="34" charset="0"/>
              <a:buChar char="•"/>
            </a:pPr>
            <a:r>
              <a:rPr lang="nl-NL" sz="2800" b="1" dirty="0">
                <a:solidFill>
                  <a:srgbClr val="002060"/>
                </a:solidFill>
              </a:rPr>
              <a:t>Dit is een uitspraak die werd gedaan in een Joods huwelijk. De Vaderbepaalde de dag waarop de bruidskamer gereed was, die de bruidegom aan het maken was voor zijn bruid. De Bruidegom wist heus wel wanneer alles klaar was, maar wachtte op de goedkeuring van de Vader.</a:t>
            </a:r>
            <a:br>
              <a:rPr lang="nl-NL" sz="2800" b="1" dirty="0">
                <a:solidFill>
                  <a:srgbClr val="002060"/>
                </a:solidFill>
              </a:rPr>
            </a:br>
            <a:r>
              <a:rPr lang="nl-NL" sz="2800" b="1" dirty="0">
                <a:solidFill>
                  <a:srgbClr val="C00000"/>
                </a:solidFill>
              </a:rPr>
              <a:t>De Vader heeft de functie om het sein te geven wanneer het tijd is om het huwelijk te voltrekken, niet de bruidegom</a:t>
            </a:r>
          </a:p>
          <a:p>
            <a:pPr marL="514350" indent="-514350">
              <a:buFont typeface="Arial" panose="020B0604020202020204" pitchFamily="34" charset="0"/>
              <a:buChar char="•"/>
            </a:pPr>
            <a:endParaRPr lang="nl-NL" sz="2400" b="1" dirty="0">
              <a:solidFill>
                <a:srgbClr val="002060"/>
              </a:solidFill>
            </a:endParaRPr>
          </a:p>
        </p:txBody>
      </p:sp>
    </p:spTree>
    <p:extLst>
      <p:ext uri="{BB962C8B-B14F-4D97-AF65-F5344CB8AC3E}">
        <p14:creationId xmlns:p14="http://schemas.microsoft.com/office/powerpoint/2010/main" val="1796589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6" name="Tekstvak 5">
            <a:extLst>
              <a:ext uri="{FF2B5EF4-FFF2-40B4-BE49-F238E27FC236}">
                <a16:creationId xmlns:a16="http://schemas.microsoft.com/office/drawing/2014/main" id="{60DF4C7E-935A-4315-B4FC-AA733F92FEDC}"/>
              </a:ext>
            </a:extLst>
          </p:cNvPr>
          <p:cNvSpPr txBox="1"/>
          <p:nvPr/>
        </p:nvSpPr>
        <p:spPr>
          <a:xfrm>
            <a:off x="704416" y="582067"/>
            <a:ext cx="10445457" cy="4154984"/>
          </a:xfrm>
          <a:prstGeom prst="rect">
            <a:avLst/>
          </a:prstGeom>
          <a:noFill/>
        </p:spPr>
        <p:txBody>
          <a:bodyPr wrap="square" rtlCol="0">
            <a:spAutoFit/>
          </a:bodyPr>
          <a:lstStyle/>
          <a:p>
            <a:pPr algn="ctr"/>
            <a:r>
              <a:rPr lang="nl-NL" sz="3600" b="1" dirty="0">
                <a:solidFill>
                  <a:srgbClr val="C00000"/>
                </a:solidFill>
              </a:rPr>
              <a:t>“Als een dief in de nacht”</a:t>
            </a:r>
            <a:br>
              <a:rPr lang="nl-NL" sz="3600" b="1" dirty="0">
                <a:solidFill>
                  <a:srgbClr val="C00000"/>
                </a:solidFill>
              </a:rPr>
            </a:br>
            <a:endParaRPr lang="nl-NL" sz="3600" b="1" dirty="0">
              <a:solidFill>
                <a:srgbClr val="C00000"/>
              </a:solidFill>
            </a:endParaRPr>
          </a:p>
          <a:p>
            <a:pPr marL="514350" indent="-514350">
              <a:buFont typeface="Arial" panose="020B0604020202020204" pitchFamily="34" charset="0"/>
              <a:buChar char="•"/>
            </a:pPr>
            <a:r>
              <a:rPr lang="nl-NL" sz="2800" b="1" dirty="0">
                <a:solidFill>
                  <a:srgbClr val="002060"/>
                </a:solidFill>
              </a:rPr>
              <a:t>Tempeldienst</a:t>
            </a:r>
            <a:br>
              <a:rPr lang="nl-NL" sz="2800" b="1" dirty="0">
                <a:solidFill>
                  <a:srgbClr val="002060"/>
                </a:solidFill>
              </a:rPr>
            </a:br>
            <a:br>
              <a:rPr lang="nl-NL" sz="2800" b="1" dirty="0">
                <a:solidFill>
                  <a:srgbClr val="002060"/>
                </a:solidFill>
              </a:rPr>
            </a:br>
            <a:r>
              <a:rPr lang="nl-NL" sz="2800" b="1" dirty="0">
                <a:solidFill>
                  <a:srgbClr val="002060"/>
                </a:solidFill>
              </a:rPr>
              <a:t>Deze uitspraak verwijst naar de opzichter van de priester, die een dubbele controle uitvoerde op de priesters of het vuur in de Tempel bleef branden.</a:t>
            </a:r>
            <a:br>
              <a:rPr lang="nl-NL" sz="2800" b="1" dirty="0">
                <a:solidFill>
                  <a:srgbClr val="002060"/>
                </a:solidFill>
              </a:rPr>
            </a:br>
            <a:r>
              <a:rPr lang="nl-NL" sz="2800" b="1" dirty="0">
                <a:solidFill>
                  <a:srgbClr val="002060"/>
                </a:solidFill>
              </a:rPr>
              <a:t>Hij kwam altijd onverwachts. ( geen vaste tijd voor zijn ronde)</a:t>
            </a:r>
            <a:endParaRPr lang="nl-NL" sz="2800" b="1" dirty="0">
              <a:solidFill>
                <a:srgbClr val="C00000"/>
              </a:solidFill>
            </a:endParaRPr>
          </a:p>
          <a:p>
            <a:pPr marL="514350" indent="-514350">
              <a:buFont typeface="Arial" panose="020B0604020202020204" pitchFamily="34" charset="0"/>
              <a:buChar char="•"/>
            </a:pPr>
            <a:endParaRPr lang="nl-NL" sz="2400" b="1" dirty="0">
              <a:solidFill>
                <a:srgbClr val="002060"/>
              </a:solidFill>
            </a:endParaRPr>
          </a:p>
        </p:txBody>
      </p:sp>
    </p:spTree>
    <p:extLst>
      <p:ext uri="{BB962C8B-B14F-4D97-AF65-F5344CB8AC3E}">
        <p14:creationId xmlns:p14="http://schemas.microsoft.com/office/powerpoint/2010/main" val="874789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976730"/>
            <a:ext cx="12295991" cy="9209023"/>
          </a:xfrm>
          <a:prstGeom prst="rect">
            <a:avLst/>
          </a:prstGeom>
        </p:spPr>
      </p:pic>
      <p:pic>
        <p:nvPicPr>
          <p:cNvPr id="3" name="Afbeelding 2" descr="Afbeelding met foto, elektronica, televisie, scherm&#10;&#10;Automatisch gegenereerde beschrijving">
            <a:extLst>
              <a:ext uri="{FF2B5EF4-FFF2-40B4-BE49-F238E27FC236}">
                <a16:creationId xmlns:a16="http://schemas.microsoft.com/office/drawing/2014/main" id="{641D7D5A-6D42-4831-9F2C-1C4E79186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98" y="1772235"/>
            <a:ext cx="3285268" cy="2926373"/>
          </a:xfrm>
          <a:prstGeom prst="rect">
            <a:avLst/>
          </a:prstGeom>
        </p:spPr>
      </p:pic>
      <p:pic>
        <p:nvPicPr>
          <p:cNvPr id="6" name="Afbeelding 5" descr="Afbeelding met taart, waterstofbom, lucht, natuur&#10;&#10;Automatisch gegenereerde beschrijving">
            <a:extLst>
              <a:ext uri="{FF2B5EF4-FFF2-40B4-BE49-F238E27FC236}">
                <a16:creationId xmlns:a16="http://schemas.microsoft.com/office/drawing/2014/main" id="{6B6017C5-F000-4019-86DD-8ABE53829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729" y="1772234"/>
            <a:ext cx="4891425" cy="2926373"/>
          </a:xfrm>
          <a:prstGeom prst="rect">
            <a:avLst/>
          </a:prstGeom>
        </p:spPr>
      </p:pic>
      <p:pic>
        <p:nvPicPr>
          <p:cNvPr id="8" name="Afbeelding 7" descr="Afbeelding met natuur, lucht, wolk, buiten&#10;&#10;Automatisch gegenereerde beschrijving">
            <a:extLst>
              <a:ext uri="{FF2B5EF4-FFF2-40B4-BE49-F238E27FC236}">
                <a16:creationId xmlns:a16="http://schemas.microsoft.com/office/drawing/2014/main" id="{7D88F4BE-54AE-4062-8DB7-D1596BCB9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5265" y="1772234"/>
            <a:ext cx="4357751" cy="2926373"/>
          </a:xfrm>
          <a:prstGeom prst="rect">
            <a:avLst/>
          </a:prstGeom>
        </p:spPr>
      </p:pic>
      <p:sp>
        <p:nvSpPr>
          <p:cNvPr id="9" name="Tekstvak 8">
            <a:extLst>
              <a:ext uri="{FF2B5EF4-FFF2-40B4-BE49-F238E27FC236}">
                <a16:creationId xmlns:a16="http://schemas.microsoft.com/office/drawing/2014/main" id="{8A1E2C5F-DD65-470B-A2C6-7FCFFFA0EDC1}"/>
              </a:ext>
            </a:extLst>
          </p:cNvPr>
          <p:cNvSpPr txBox="1"/>
          <p:nvPr/>
        </p:nvSpPr>
        <p:spPr>
          <a:xfrm>
            <a:off x="253218" y="5050302"/>
            <a:ext cx="11676185" cy="1200329"/>
          </a:xfrm>
          <a:prstGeom prst="rect">
            <a:avLst/>
          </a:prstGeom>
          <a:noFill/>
        </p:spPr>
        <p:txBody>
          <a:bodyPr wrap="square" rtlCol="0">
            <a:spAutoFit/>
          </a:bodyPr>
          <a:lstStyle/>
          <a:p>
            <a:pPr algn="ctr"/>
            <a:r>
              <a:rPr lang="nl-NL" sz="7200" b="1" dirty="0">
                <a:solidFill>
                  <a:srgbClr val="C00000"/>
                </a:solidFill>
              </a:rPr>
              <a:t>De drie komsten van de Heer</a:t>
            </a:r>
          </a:p>
        </p:txBody>
      </p:sp>
      <p:sp>
        <p:nvSpPr>
          <p:cNvPr id="10" name="Tekstvak 9">
            <a:extLst>
              <a:ext uri="{FF2B5EF4-FFF2-40B4-BE49-F238E27FC236}">
                <a16:creationId xmlns:a16="http://schemas.microsoft.com/office/drawing/2014/main" id="{21EBD8D4-354E-49C8-A6F2-D1DAAAFF0377}"/>
              </a:ext>
            </a:extLst>
          </p:cNvPr>
          <p:cNvSpPr txBox="1"/>
          <p:nvPr/>
        </p:nvSpPr>
        <p:spPr>
          <a:xfrm>
            <a:off x="211298" y="1158931"/>
            <a:ext cx="3182668" cy="523220"/>
          </a:xfrm>
          <a:prstGeom prst="rect">
            <a:avLst/>
          </a:prstGeom>
          <a:noFill/>
        </p:spPr>
        <p:txBody>
          <a:bodyPr wrap="square" rtlCol="0">
            <a:spAutoFit/>
          </a:bodyPr>
          <a:lstStyle/>
          <a:p>
            <a:pPr algn="ctr"/>
            <a:r>
              <a:rPr lang="nl-NL" sz="2800" b="1" dirty="0">
                <a:solidFill>
                  <a:srgbClr val="002060"/>
                </a:solidFill>
                <a:highlight>
                  <a:srgbClr val="FFFF00"/>
                </a:highlight>
              </a:rPr>
              <a:t>Het Lam Gods</a:t>
            </a:r>
          </a:p>
        </p:txBody>
      </p:sp>
      <p:sp>
        <p:nvSpPr>
          <p:cNvPr id="12" name="Tekstvak 11">
            <a:extLst>
              <a:ext uri="{FF2B5EF4-FFF2-40B4-BE49-F238E27FC236}">
                <a16:creationId xmlns:a16="http://schemas.microsoft.com/office/drawing/2014/main" id="{47CFED29-8B53-4341-9D0B-E9A6965FDBC1}"/>
              </a:ext>
            </a:extLst>
          </p:cNvPr>
          <p:cNvSpPr txBox="1"/>
          <p:nvPr/>
        </p:nvSpPr>
        <p:spPr>
          <a:xfrm>
            <a:off x="3430460" y="1158931"/>
            <a:ext cx="4372555" cy="523220"/>
          </a:xfrm>
          <a:prstGeom prst="rect">
            <a:avLst/>
          </a:prstGeom>
          <a:noFill/>
        </p:spPr>
        <p:txBody>
          <a:bodyPr wrap="square" rtlCol="0">
            <a:spAutoFit/>
          </a:bodyPr>
          <a:lstStyle/>
          <a:p>
            <a:pPr algn="ctr"/>
            <a:r>
              <a:rPr lang="nl-NL" sz="2800" b="1" dirty="0">
                <a:solidFill>
                  <a:srgbClr val="002060"/>
                </a:solidFill>
                <a:highlight>
                  <a:srgbClr val="00FF00"/>
                </a:highlight>
              </a:rPr>
              <a:t>Onze zalige Hoop</a:t>
            </a:r>
          </a:p>
        </p:txBody>
      </p:sp>
      <p:sp>
        <p:nvSpPr>
          <p:cNvPr id="13" name="Tekstvak 12">
            <a:extLst>
              <a:ext uri="{FF2B5EF4-FFF2-40B4-BE49-F238E27FC236}">
                <a16:creationId xmlns:a16="http://schemas.microsoft.com/office/drawing/2014/main" id="{A5C55BF8-2842-405B-B7E7-E7DB95BD050C}"/>
              </a:ext>
            </a:extLst>
          </p:cNvPr>
          <p:cNvSpPr txBox="1"/>
          <p:nvPr/>
        </p:nvSpPr>
        <p:spPr>
          <a:xfrm>
            <a:off x="7817819" y="1158931"/>
            <a:ext cx="4190693" cy="523220"/>
          </a:xfrm>
          <a:prstGeom prst="rect">
            <a:avLst/>
          </a:prstGeom>
          <a:noFill/>
        </p:spPr>
        <p:txBody>
          <a:bodyPr wrap="square" rtlCol="0">
            <a:spAutoFit/>
          </a:bodyPr>
          <a:lstStyle/>
          <a:p>
            <a:pPr algn="ctr"/>
            <a:r>
              <a:rPr lang="nl-NL" sz="2800" b="1" dirty="0">
                <a:solidFill>
                  <a:srgbClr val="002060"/>
                </a:solidFill>
                <a:highlight>
                  <a:srgbClr val="FF00FF"/>
                </a:highlight>
              </a:rPr>
              <a:t>De Koning der koningen</a:t>
            </a:r>
          </a:p>
        </p:txBody>
      </p:sp>
      <p:sp>
        <p:nvSpPr>
          <p:cNvPr id="14" name="Tekstvak 13">
            <a:extLst>
              <a:ext uri="{FF2B5EF4-FFF2-40B4-BE49-F238E27FC236}">
                <a16:creationId xmlns:a16="http://schemas.microsoft.com/office/drawing/2014/main" id="{EE2EC659-35BD-4683-B1DD-278BC59BBEFA}"/>
              </a:ext>
            </a:extLst>
          </p:cNvPr>
          <p:cNvSpPr txBox="1"/>
          <p:nvPr/>
        </p:nvSpPr>
        <p:spPr>
          <a:xfrm>
            <a:off x="223018" y="3998262"/>
            <a:ext cx="3182668" cy="523220"/>
          </a:xfrm>
          <a:prstGeom prst="rect">
            <a:avLst/>
          </a:prstGeom>
          <a:noFill/>
        </p:spPr>
        <p:txBody>
          <a:bodyPr wrap="square" rtlCol="0">
            <a:spAutoFit/>
          </a:bodyPr>
          <a:lstStyle/>
          <a:p>
            <a:pPr algn="ctr"/>
            <a:r>
              <a:rPr lang="nl-NL" sz="2800" b="1" dirty="0">
                <a:solidFill>
                  <a:srgbClr val="002060"/>
                </a:solidFill>
                <a:highlight>
                  <a:srgbClr val="C0C0C0"/>
                </a:highlight>
              </a:rPr>
              <a:t>Zoon des mensen</a:t>
            </a:r>
          </a:p>
        </p:txBody>
      </p:sp>
      <p:sp>
        <p:nvSpPr>
          <p:cNvPr id="15" name="Tekstvak 14">
            <a:extLst>
              <a:ext uri="{FF2B5EF4-FFF2-40B4-BE49-F238E27FC236}">
                <a16:creationId xmlns:a16="http://schemas.microsoft.com/office/drawing/2014/main" id="{5F3D2E88-E54A-4CB6-BCB2-A817FBE4066B}"/>
              </a:ext>
            </a:extLst>
          </p:cNvPr>
          <p:cNvSpPr txBox="1"/>
          <p:nvPr/>
        </p:nvSpPr>
        <p:spPr>
          <a:xfrm>
            <a:off x="3430461" y="3998262"/>
            <a:ext cx="4387358" cy="523220"/>
          </a:xfrm>
          <a:prstGeom prst="rect">
            <a:avLst/>
          </a:prstGeom>
          <a:noFill/>
        </p:spPr>
        <p:txBody>
          <a:bodyPr wrap="square" rtlCol="0">
            <a:spAutoFit/>
          </a:bodyPr>
          <a:lstStyle/>
          <a:p>
            <a:pPr algn="ctr"/>
            <a:r>
              <a:rPr lang="nl-NL" sz="2800" b="1" dirty="0">
                <a:solidFill>
                  <a:srgbClr val="002060"/>
                </a:solidFill>
                <a:highlight>
                  <a:srgbClr val="C0C0C0"/>
                </a:highlight>
              </a:rPr>
              <a:t>Zoon van God</a:t>
            </a:r>
          </a:p>
        </p:txBody>
      </p:sp>
      <p:sp>
        <p:nvSpPr>
          <p:cNvPr id="16" name="Tekstvak 15">
            <a:extLst>
              <a:ext uri="{FF2B5EF4-FFF2-40B4-BE49-F238E27FC236}">
                <a16:creationId xmlns:a16="http://schemas.microsoft.com/office/drawing/2014/main" id="{9EEDAA45-4877-4564-BCC5-AB78D1707C29}"/>
              </a:ext>
            </a:extLst>
          </p:cNvPr>
          <p:cNvSpPr txBox="1"/>
          <p:nvPr/>
        </p:nvSpPr>
        <p:spPr>
          <a:xfrm>
            <a:off x="7817819" y="3998262"/>
            <a:ext cx="4211335" cy="523220"/>
          </a:xfrm>
          <a:prstGeom prst="rect">
            <a:avLst/>
          </a:prstGeom>
          <a:noFill/>
        </p:spPr>
        <p:txBody>
          <a:bodyPr wrap="square" rtlCol="0">
            <a:spAutoFit/>
          </a:bodyPr>
          <a:lstStyle/>
          <a:p>
            <a:pPr algn="ctr"/>
            <a:r>
              <a:rPr lang="nl-NL" sz="2800" b="1" dirty="0">
                <a:solidFill>
                  <a:srgbClr val="002060"/>
                </a:solidFill>
                <a:highlight>
                  <a:srgbClr val="C0C0C0"/>
                </a:highlight>
              </a:rPr>
              <a:t>Zoon van David</a:t>
            </a:r>
          </a:p>
        </p:txBody>
      </p:sp>
    </p:spTree>
    <p:extLst>
      <p:ext uri="{BB962C8B-B14F-4D97-AF65-F5344CB8AC3E}">
        <p14:creationId xmlns:p14="http://schemas.microsoft.com/office/powerpoint/2010/main" val="3629480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4" name="Tekstvak 3"/>
          <p:cNvSpPr txBox="1"/>
          <p:nvPr/>
        </p:nvSpPr>
        <p:spPr>
          <a:xfrm>
            <a:off x="925158" y="1645920"/>
            <a:ext cx="10639313" cy="1107996"/>
          </a:xfrm>
          <a:prstGeom prst="rect">
            <a:avLst/>
          </a:prstGeom>
          <a:noFill/>
        </p:spPr>
        <p:txBody>
          <a:bodyPr wrap="square" rtlCol="0">
            <a:spAutoFit/>
          </a:bodyPr>
          <a:lstStyle/>
          <a:p>
            <a:pPr algn="ctr"/>
            <a:r>
              <a:rPr lang="en-US" sz="6600" b="1" spc="100" dirty="0" err="1">
                <a:solidFill>
                  <a:srgbClr val="C00000"/>
                </a:solidFill>
              </a:rPr>
              <a:t>Tekenen</a:t>
            </a:r>
            <a:r>
              <a:rPr lang="en-US" sz="6600" b="1" spc="100" dirty="0">
                <a:solidFill>
                  <a:srgbClr val="C00000"/>
                </a:solidFill>
              </a:rPr>
              <a:t> van de </a:t>
            </a:r>
            <a:r>
              <a:rPr lang="en-US" sz="6600" b="1" spc="100" dirty="0" err="1">
                <a:solidFill>
                  <a:srgbClr val="C00000"/>
                </a:solidFill>
              </a:rPr>
              <a:t>Eindtijd</a:t>
            </a:r>
            <a:endParaRPr lang="nl-NL" sz="6600" b="1" spc="100" dirty="0">
              <a:solidFill>
                <a:srgbClr val="C00000"/>
              </a:solidFill>
            </a:endParaRPr>
          </a:p>
        </p:txBody>
      </p:sp>
      <p:sp>
        <p:nvSpPr>
          <p:cNvPr id="6" name="Tekstvak 5">
            <a:extLst>
              <a:ext uri="{FF2B5EF4-FFF2-40B4-BE49-F238E27FC236}">
                <a16:creationId xmlns:a16="http://schemas.microsoft.com/office/drawing/2014/main" id="{CE6F039E-CFFC-4C8F-BA0D-7E9B9822211C}"/>
              </a:ext>
            </a:extLst>
          </p:cNvPr>
          <p:cNvSpPr txBox="1"/>
          <p:nvPr/>
        </p:nvSpPr>
        <p:spPr>
          <a:xfrm>
            <a:off x="1007218" y="1685776"/>
            <a:ext cx="10639313" cy="1107996"/>
          </a:xfrm>
          <a:prstGeom prst="rect">
            <a:avLst/>
          </a:prstGeom>
          <a:noFill/>
        </p:spPr>
        <p:txBody>
          <a:bodyPr wrap="square" rtlCol="0">
            <a:spAutoFit/>
          </a:bodyPr>
          <a:lstStyle/>
          <a:p>
            <a:pPr algn="ctr"/>
            <a:r>
              <a:rPr lang="en-US" sz="6600" b="1" spc="100" dirty="0" err="1">
                <a:solidFill>
                  <a:schemeClr val="bg1"/>
                </a:solidFill>
              </a:rPr>
              <a:t>Tekenen</a:t>
            </a:r>
            <a:r>
              <a:rPr lang="en-US" sz="6600" b="1" spc="100" dirty="0">
                <a:solidFill>
                  <a:schemeClr val="bg1"/>
                </a:solidFill>
              </a:rPr>
              <a:t> van de </a:t>
            </a:r>
            <a:r>
              <a:rPr lang="en-US" sz="6600" b="1" spc="100" dirty="0" err="1">
                <a:solidFill>
                  <a:schemeClr val="bg1"/>
                </a:solidFill>
              </a:rPr>
              <a:t>Eindtijd</a:t>
            </a:r>
            <a:endParaRPr lang="nl-NL" sz="6600" b="1" spc="100" dirty="0">
              <a:solidFill>
                <a:schemeClr val="bg1"/>
              </a:solidFill>
            </a:endParaRPr>
          </a:p>
        </p:txBody>
      </p:sp>
    </p:spTree>
    <p:extLst>
      <p:ext uri="{BB962C8B-B14F-4D97-AF65-F5344CB8AC3E}">
        <p14:creationId xmlns:p14="http://schemas.microsoft.com/office/powerpoint/2010/main" val="321037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1</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De kennis zal vermenigvuldigen</a:t>
            </a:r>
          </a:p>
          <a:p>
            <a:pPr algn="ctr"/>
            <a:r>
              <a:rPr lang="nl-NL" sz="3600" dirty="0">
                <a:solidFill>
                  <a:srgbClr val="C00000"/>
                </a:solidFill>
              </a:rPr>
              <a:t>Transport</a:t>
            </a:r>
          </a:p>
        </p:txBody>
      </p:sp>
      <p:pic>
        <p:nvPicPr>
          <p:cNvPr id="4" name="Afbeelding 3" descr="Afbeelding met paard, wagon, getekend, buiten&#10;&#10;Automatisch gegenereerde beschrijving">
            <a:extLst>
              <a:ext uri="{FF2B5EF4-FFF2-40B4-BE49-F238E27FC236}">
                <a16:creationId xmlns:a16="http://schemas.microsoft.com/office/drawing/2014/main" id="{A4522370-F505-424D-ADFE-C066B0586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53" y="2282475"/>
            <a:ext cx="4976082" cy="2893236"/>
          </a:xfrm>
          <a:prstGeom prst="rect">
            <a:avLst/>
          </a:prstGeom>
        </p:spPr>
      </p:pic>
      <p:pic>
        <p:nvPicPr>
          <p:cNvPr id="7" name="Afbeelding 6" descr="Afbeelding met buiten, lucht, transport, skiën&#10;&#10;Automatisch gegenereerde beschrijving">
            <a:extLst>
              <a:ext uri="{FF2B5EF4-FFF2-40B4-BE49-F238E27FC236}">
                <a16:creationId xmlns:a16="http://schemas.microsoft.com/office/drawing/2014/main" id="{AF7A88E9-F147-4760-972E-65046AD73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340" y="2282476"/>
            <a:ext cx="4514850" cy="2893236"/>
          </a:xfrm>
          <a:prstGeom prst="rect">
            <a:avLst/>
          </a:prstGeom>
        </p:spPr>
      </p:pic>
      <p:sp>
        <p:nvSpPr>
          <p:cNvPr id="8" name="Tekstvak 7">
            <a:extLst>
              <a:ext uri="{FF2B5EF4-FFF2-40B4-BE49-F238E27FC236}">
                <a16:creationId xmlns:a16="http://schemas.microsoft.com/office/drawing/2014/main" id="{8AD1FD28-4F05-481F-8E01-6FB6A4074734}"/>
              </a:ext>
            </a:extLst>
          </p:cNvPr>
          <p:cNvSpPr txBox="1"/>
          <p:nvPr/>
        </p:nvSpPr>
        <p:spPr>
          <a:xfrm>
            <a:off x="718624" y="5359791"/>
            <a:ext cx="4996011" cy="1200329"/>
          </a:xfrm>
          <a:prstGeom prst="rect">
            <a:avLst/>
          </a:prstGeom>
          <a:noFill/>
        </p:spPr>
        <p:txBody>
          <a:bodyPr wrap="square" rtlCol="0">
            <a:spAutoFit/>
          </a:bodyPr>
          <a:lstStyle/>
          <a:p>
            <a:r>
              <a:rPr lang="nl-NL" sz="2400" dirty="0">
                <a:solidFill>
                  <a:srgbClr val="C00000"/>
                </a:solidFill>
              </a:rPr>
              <a:t>De 1</a:t>
            </a:r>
            <a:r>
              <a:rPr lang="nl-NL" sz="2400" baseline="30000" dirty="0">
                <a:solidFill>
                  <a:srgbClr val="C00000"/>
                </a:solidFill>
              </a:rPr>
              <a:t>e</a:t>
            </a:r>
            <a:r>
              <a:rPr lang="nl-NL" sz="2400" dirty="0">
                <a:solidFill>
                  <a:srgbClr val="C00000"/>
                </a:solidFill>
              </a:rPr>
              <a:t> Stoomlocomotief 1814</a:t>
            </a:r>
          </a:p>
          <a:p>
            <a:r>
              <a:rPr lang="nl-NL" sz="2400" dirty="0">
                <a:solidFill>
                  <a:srgbClr val="C00000"/>
                </a:solidFill>
              </a:rPr>
              <a:t>De 1</a:t>
            </a:r>
            <a:r>
              <a:rPr lang="nl-NL" sz="2400" baseline="30000" dirty="0">
                <a:solidFill>
                  <a:srgbClr val="C00000"/>
                </a:solidFill>
              </a:rPr>
              <a:t>e</a:t>
            </a:r>
            <a:r>
              <a:rPr lang="nl-NL" sz="2400" dirty="0">
                <a:solidFill>
                  <a:srgbClr val="C00000"/>
                </a:solidFill>
              </a:rPr>
              <a:t> Automobiel 1885</a:t>
            </a:r>
          </a:p>
          <a:p>
            <a:r>
              <a:rPr lang="nl-NL" sz="2400" dirty="0">
                <a:solidFill>
                  <a:srgbClr val="C00000"/>
                </a:solidFill>
              </a:rPr>
              <a:t>Het 1</a:t>
            </a:r>
            <a:r>
              <a:rPr lang="nl-NL" sz="2400" baseline="30000" dirty="0">
                <a:solidFill>
                  <a:srgbClr val="C00000"/>
                </a:solidFill>
              </a:rPr>
              <a:t>e</a:t>
            </a:r>
            <a:r>
              <a:rPr lang="nl-NL" sz="2400" dirty="0">
                <a:solidFill>
                  <a:srgbClr val="C00000"/>
                </a:solidFill>
              </a:rPr>
              <a:t> gemotoriseerde vliegtuig 1903</a:t>
            </a:r>
          </a:p>
        </p:txBody>
      </p:sp>
      <p:sp>
        <p:nvSpPr>
          <p:cNvPr id="9" name="Tekstvak 8">
            <a:extLst>
              <a:ext uri="{FF2B5EF4-FFF2-40B4-BE49-F238E27FC236}">
                <a16:creationId xmlns:a16="http://schemas.microsoft.com/office/drawing/2014/main" id="{3AFBD7EC-E117-4244-AB26-EEA6ADE676B7}"/>
              </a:ext>
            </a:extLst>
          </p:cNvPr>
          <p:cNvSpPr txBox="1"/>
          <p:nvPr/>
        </p:nvSpPr>
        <p:spPr>
          <a:xfrm>
            <a:off x="6096000" y="5303634"/>
            <a:ext cx="5377376" cy="830997"/>
          </a:xfrm>
          <a:prstGeom prst="rect">
            <a:avLst/>
          </a:prstGeom>
          <a:noFill/>
        </p:spPr>
        <p:txBody>
          <a:bodyPr wrap="square" rtlCol="0">
            <a:spAutoFit/>
          </a:bodyPr>
          <a:lstStyle/>
          <a:p>
            <a:r>
              <a:rPr lang="nl-NL" sz="2400" dirty="0">
                <a:solidFill>
                  <a:srgbClr val="C00000"/>
                </a:solidFill>
              </a:rPr>
              <a:t>De North American X-15 – 7,274 km/uur</a:t>
            </a:r>
          </a:p>
          <a:p>
            <a:r>
              <a:rPr lang="nl-NL" sz="2400" dirty="0">
                <a:solidFill>
                  <a:srgbClr val="C00000"/>
                </a:solidFill>
              </a:rPr>
              <a:t>Amsterdam-Jakarta in ca 1 uur !</a:t>
            </a:r>
          </a:p>
        </p:txBody>
      </p:sp>
    </p:spTree>
    <p:extLst>
      <p:ext uri="{BB962C8B-B14F-4D97-AF65-F5344CB8AC3E}">
        <p14:creationId xmlns:p14="http://schemas.microsoft.com/office/powerpoint/2010/main" val="20797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1</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De kennis zal vermenigvuldigen</a:t>
            </a:r>
          </a:p>
          <a:p>
            <a:pPr algn="ctr"/>
            <a:r>
              <a:rPr lang="nl-NL" sz="3600" dirty="0">
                <a:solidFill>
                  <a:srgbClr val="C00000"/>
                </a:solidFill>
              </a:rPr>
              <a:t>Communicatie</a:t>
            </a:r>
          </a:p>
        </p:txBody>
      </p:sp>
      <p:pic>
        <p:nvPicPr>
          <p:cNvPr id="6" name="Afbeelding 5" descr="Afbeelding met grond, taart, kantoorartikelen, envelop&#10;&#10;Automatisch gegenereerde beschrijving">
            <a:extLst>
              <a:ext uri="{FF2B5EF4-FFF2-40B4-BE49-F238E27FC236}">
                <a16:creationId xmlns:a16="http://schemas.microsoft.com/office/drawing/2014/main" id="{AC8A711E-884D-483A-84F6-EAA900B48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67" y="2690263"/>
            <a:ext cx="4330505" cy="2887003"/>
          </a:xfrm>
          <a:prstGeom prst="rect">
            <a:avLst/>
          </a:prstGeom>
        </p:spPr>
      </p:pic>
      <p:pic>
        <p:nvPicPr>
          <p:cNvPr id="11" name="Afbeelding 10" descr="Afbeelding met computer, tafel, volgende, binnen&#10;&#10;Automatisch gegenereerde beschrijving">
            <a:extLst>
              <a:ext uri="{FF2B5EF4-FFF2-40B4-BE49-F238E27FC236}">
                <a16:creationId xmlns:a16="http://schemas.microsoft.com/office/drawing/2014/main" id="{93B1F970-BE5A-434A-8A9F-FA7FC5CCC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562" y="2690263"/>
            <a:ext cx="3608363" cy="2883469"/>
          </a:xfrm>
          <a:prstGeom prst="rect">
            <a:avLst/>
          </a:prstGeom>
        </p:spPr>
      </p:pic>
    </p:spTree>
    <p:extLst>
      <p:ext uri="{BB962C8B-B14F-4D97-AF65-F5344CB8AC3E}">
        <p14:creationId xmlns:p14="http://schemas.microsoft.com/office/powerpoint/2010/main" val="320867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1</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De kennis zal vermenigvuldigen</a:t>
            </a:r>
          </a:p>
          <a:p>
            <a:pPr algn="ctr"/>
            <a:r>
              <a:rPr lang="nl-NL" sz="3600" dirty="0">
                <a:solidFill>
                  <a:srgbClr val="C00000"/>
                </a:solidFill>
              </a:rPr>
              <a:t>Energie</a:t>
            </a:r>
          </a:p>
        </p:txBody>
      </p:sp>
      <p:pic>
        <p:nvPicPr>
          <p:cNvPr id="4" name="Afbeelding 3" descr="Afbeelding met object, kandelaber, spoor, trein&#10;&#10;Automatisch gegenereerde beschrijving">
            <a:extLst>
              <a:ext uri="{FF2B5EF4-FFF2-40B4-BE49-F238E27FC236}">
                <a16:creationId xmlns:a16="http://schemas.microsoft.com/office/drawing/2014/main" id="{30046EB9-B56F-4939-BEF2-B27D9D5A6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31" y="2716823"/>
            <a:ext cx="4221823" cy="2938389"/>
          </a:xfrm>
          <a:prstGeom prst="rect">
            <a:avLst/>
          </a:prstGeom>
        </p:spPr>
      </p:pic>
      <p:pic>
        <p:nvPicPr>
          <p:cNvPr id="8" name="Afbeelding 7" descr="Afbeelding met gebouw, buiten, grond, nacht&#10;&#10;Automatisch gegenereerde beschrijving">
            <a:extLst>
              <a:ext uri="{FF2B5EF4-FFF2-40B4-BE49-F238E27FC236}">
                <a16:creationId xmlns:a16="http://schemas.microsoft.com/office/drawing/2014/main" id="{7914E9B1-B68A-44D7-9927-0DDE932B7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354" y="2725898"/>
            <a:ext cx="4446806" cy="2965985"/>
          </a:xfrm>
          <a:prstGeom prst="rect">
            <a:avLst/>
          </a:prstGeom>
        </p:spPr>
      </p:pic>
    </p:spTree>
    <p:extLst>
      <p:ext uri="{BB962C8B-B14F-4D97-AF65-F5344CB8AC3E}">
        <p14:creationId xmlns:p14="http://schemas.microsoft.com/office/powerpoint/2010/main" val="164477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1136571"/>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1</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De kennis zal vermenigvuldigen</a:t>
            </a:r>
          </a:p>
          <a:p>
            <a:pPr algn="ctr"/>
            <a:r>
              <a:rPr lang="nl-NL" sz="3600" dirty="0">
                <a:solidFill>
                  <a:srgbClr val="C00000"/>
                </a:solidFill>
              </a:rPr>
              <a:t>Technologie</a:t>
            </a:r>
          </a:p>
        </p:txBody>
      </p:sp>
      <p:pic>
        <p:nvPicPr>
          <p:cNvPr id="6" name="Afbeelding 5">
            <a:extLst>
              <a:ext uri="{FF2B5EF4-FFF2-40B4-BE49-F238E27FC236}">
                <a16:creationId xmlns:a16="http://schemas.microsoft.com/office/drawing/2014/main" id="{D8E11DFF-A4AA-483E-AEE2-22C089D77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89" y="2411656"/>
            <a:ext cx="4514850" cy="3019425"/>
          </a:xfrm>
          <a:prstGeom prst="rect">
            <a:avLst/>
          </a:prstGeom>
        </p:spPr>
      </p:pic>
      <p:pic>
        <p:nvPicPr>
          <p:cNvPr id="9" name="Afbeelding 8" descr="Afbeelding met binnen, plafond, bagage, sneeuw&#10;&#10;Automatisch gegenereerde beschrijving">
            <a:extLst>
              <a:ext uri="{FF2B5EF4-FFF2-40B4-BE49-F238E27FC236}">
                <a16:creationId xmlns:a16="http://schemas.microsoft.com/office/drawing/2014/main" id="{A1519B1A-DD9C-4581-AA8B-809385FA0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4362" y="2411656"/>
            <a:ext cx="6280655" cy="3019425"/>
          </a:xfrm>
          <a:prstGeom prst="rect">
            <a:avLst/>
          </a:prstGeom>
        </p:spPr>
      </p:pic>
      <p:sp>
        <p:nvSpPr>
          <p:cNvPr id="10" name="Tekstvak 9">
            <a:extLst>
              <a:ext uri="{FF2B5EF4-FFF2-40B4-BE49-F238E27FC236}">
                <a16:creationId xmlns:a16="http://schemas.microsoft.com/office/drawing/2014/main" id="{0D9478BA-2431-473C-8D5A-C911565A706A}"/>
              </a:ext>
            </a:extLst>
          </p:cNvPr>
          <p:cNvSpPr txBox="1"/>
          <p:nvPr/>
        </p:nvSpPr>
        <p:spPr>
          <a:xfrm>
            <a:off x="745589" y="5702553"/>
            <a:ext cx="4514850" cy="461665"/>
          </a:xfrm>
          <a:prstGeom prst="rect">
            <a:avLst/>
          </a:prstGeom>
          <a:noFill/>
        </p:spPr>
        <p:txBody>
          <a:bodyPr wrap="square" rtlCol="0">
            <a:spAutoFit/>
          </a:bodyPr>
          <a:lstStyle/>
          <a:p>
            <a:r>
              <a:rPr lang="nl-NL" sz="2400" b="1" dirty="0">
                <a:solidFill>
                  <a:srgbClr val="C00000"/>
                </a:solidFill>
              </a:rPr>
              <a:t>Abacus 3000 </a:t>
            </a:r>
            <a:r>
              <a:rPr lang="nl-NL" sz="2400" b="1" dirty="0" err="1">
                <a:solidFill>
                  <a:srgbClr val="C00000"/>
                </a:solidFill>
              </a:rPr>
              <a:t>BC</a:t>
            </a:r>
            <a:endParaRPr lang="nl-NL" sz="2400" b="1" dirty="0">
              <a:solidFill>
                <a:srgbClr val="C00000"/>
              </a:solidFill>
            </a:endParaRPr>
          </a:p>
        </p:txBody>
      </p:sp>
      <p:sp>
        <p:nvSpPr>
          <p:cNvPr id="11" name="Rechthoek 10">
            <a:extLst>
              <a:ext uri="{FF2B5EF4-FFF2-40B4-BE49-F238E27FC236}">
                <a16:creationId xmlns:a16="http://schemas.microsoft.com/office/drawing/2014/main" id="{D9B77D9F-D8E2-4D94-964E-60906C23E074}"/>
              </a:ext>
            </a:extLst>
          </p:cNvPr>
          <p:cNvSpPr/>
          <p:nvPr/>
        </p:nvSpPr>
        <p:spPr>
          <a:xfrm>
            <a:off x="5291597" y="5702553"/>
            <a:ext cx="3714543" cy="523220"/>
          </a:xfrm>
          <a:prstGeom prst="rect">
            <a:avLst/>
          </a:prstGeom>
        </p:spPr>
        <p:txBody>
          <a:bodyPr wrap="none">
            <a:spAutoFit/>
          </a:bodyPr>
          <a:lstStyle/>
          <a:p>
            <a:r>
              <a:rPr lang="nl-NL" sz="2800" b="1" dirty="0">
                <a:solidFill>
                  <a:srgbClr val="C00000"/>
                </a:solidFill>
              </a:rPr>
              <a:t>Chinese supercomputer</a:t>
            </a:r>
          </a:p>
        </p:txBody>
      </p:sp>
    </p:spTree>
    <p:extLst>
      <p:ext uri="{BB962C8B-B14F-4D97-AF65-F5344CB8AC3E}">
        <p14:creationId xmlns:p14="http://schemas.microsoft.com/office/powerpoint/2010/main" val="160748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024030"/>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769441"/>
          </a:xfrm>
          <a:prstGeom prst="rect">
            <a:avLst/>
          </a:prstGeom>
          <a:noFill/>
        </p:spPr>
        <p:txBody>
          <a:bodyPr wrap="square" rtlCol="0">
            <a:spAutoFit/>
          </a:bodyPr>
          <a:lstStyle/>
          <a:p>
            <a:pPr algn="ctr"/>
            <a:r>
              <a:rPr lang="nl-NL" sz="4400" b="1" dirty="0">
                <a:solidFill>
                  <a:srgbClr val="C00000"/>
                </a:solidFill>
              </a:rPr>
              <a:t>2</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Religieuze dwalingen</a:t>
            </a:r>
          </a:p>
        </p:txBody>
      </p:sp>
      <p:sp>
        <p:nvSpPr>
          <p:cNvPr id="10" name="Tekstvak 9">
            <a:extLst>
              <a:ext uri="{FF2B5EF4-FFF2-40B4-BE49-F238E27FC236}">
                <a16:creationId xmlns:a16="http://schemas.microsoft.com/office/drawing/2014/main" id="{0D9478BA-2431-473C-8D5A-C911565A706A}"/>
              </a:ext>
            </a:extLst>
          </p:cNvPr>
          <p:cNvSpPr txBox="1"/>
          <p:nvPr/>
        </p:nvSpPr>
        <p:spPr>
          <a:xfrm>
            <a:off x="787790" y="5758825"/>
            <a:ext cx="4514850" cy="461665"/>
          </a:xfrm>
          <a:prstGeom prst="rect">
            <a:avLst/>
          </a:prstGeom>
          <a:noFill/>
        </p:spPr>
        <p:txBody>
          <a:bodyPr wrap="square" rtlCol="0">
            <a:spAutoFit/>
          </a:bodyPr>
          <a:lstStyle/>
          <a:p>
            <a:r>
              <a:rPr lang="nl-NL" sz="2400" b="1" dirty="0">
                <a:solidFill>
                  <a:srgbClr val="C00000"/>
                </a:solidFill>
              </a:rPr>
              <a:t>Apollo </a:t>
            </a:r>
            <a:r>
              <a:rPr lang="nl-NL" sz="2400" b="1" dirty="0" err="1">
                <a:solidFill>
                  <a:srgbClr val="C00000"/>
                </a:solidFill>
              </a:rPr>
              <a:t>Quiboloy</a:t>
            </a:r>
            <a:endParaRPr lang="nl-NL" sz="2400" b="1" dirty="0">
              <a:solidFill>
                <a:srgbClr val="C00000"/>
              </a:solidFill>
            </a:endParaRPr>
          </a:p>
        </p:txBody>
      </p:sp>
      <p:sp>
        <p:nvSpPr>
          <p:cNvPr id="11" name="Rechthoek 10">
            <a:extLst>
              <a:ext uri="{FF2B5EF4-FFF2-40B4-BE49-F238E27FC236}">
                <a16:creationId xmlns:a16="http://schemas.microsoft.com/office/drawing/2014/main" id="{D9B77D9F-D8E2-4D94-964E-60906C23E074}"/>
              </a:ext>
            </a:extLst>
          </p:cNvPr>
          <p:cNvSpPr/>
          <p:nvPr/>
        </p:nvSpPr>
        <p:spPr>
          <a:xfrm>
            <a:off x="6397532" y="5721758"/>
            <a:ext cx="4136197" cy="523220"/>
          </a:xfrm>
          <a:prstGeom prst="rect">
            <a:avLst/>
          </a:prstGeom>
        </p:spPr>
        <p:txBody>
          <a:bodyPr wrap="none">
            <a:spAutoFit/>
          </a:bodyPr>
          <a:lstStyle/>
          <a:p>
            <a:r>
              <a:rPr lang="nl-NL" sz="2800" b="1" dirty="0">
                <a:solidFill>
                  <a:srgbClr val="C00000"/>
                </a:solidFill>
              </a:rPr>
              <a:t>José Luis de </a:t>
            </a:r>
            <a:r>
              <a:rPr lang="nl-NL" sz="2800" b="1" dirty="0" err="1">
                <a:solidFill>
                  <a:srgbClr val="C00000"/>
                </a:solidFill>
              </a:rPr>
              <a:t>Jesus</a:t>
            </a:r>
            <a:r>
              <a:rPr lang="nl-NL" sz="2800" b="1" dirty="0">
                <a:solidFill>
                  <a:srgbClr val="C00000"/>
                </a:solidFill>
              </a:rPr>
              <a:t> Miranda</a:t>
            </a:r>
          </a:p>
        </p:txBody>
      </p:sp>
      <p:sp>
        <p:nvSpPr>
          <p:cNvPr id="8" name="Tekstvak 7">
            <a:extLst>
              <a:ext uri="{FF2B5EF4-FFF2-40B4-BE49-F238E27FC236}">
                <a16:creationId xmlns:a16="http://schemas.microsoft.com/office/drawing/2014/main" id="{22098344-4F3E-4FE4-A330-C56009F8034D}"/>
              </a:ext>
            </a:extLst>
          </p:cNvPr>
          <p:cNvSpPr txBox="1"/>
          <p:nvPr/>
        </p:nvSpPr>
        <p:spPr>
          <a:xfrm>
            <a:off x="776747" y="1313476"/>
            <a:ext cx="10604016" cy="954107"/>
          </a:xfrm>
          <a:prstGeom prst="rect">
            <a:avLst/>
          </a:prstGeom>
          <a:noFill/>
        </p:spPr>
        <p:txBody>
          <a:bodyPr wrap="square" rtlCol="0">
            <a:spAutoFit/>
          </a:bodyPr>
          <a:lstStyle/>
          <a:p>
            <a:r>
              <a:rPr lang="nl-NL" sz="2800" dirty="0">
                <a:solidFill>
                  <a:srgbClr val="002060"/>
                </a:solidFill>
              </a:rPr>
              <a:t>Hij </a:t>
            </a:r>
            <a:r>
              <a:rPr lang="nl-NL" sz="2800" dirty="0" err="1">
                <a:solidFill>
                  <a:srgbClr val="002060"/>
                </a:solidFill>
              </a:rPr>
              <a:t>zeide</a:t>
            </a:r>
            <a:r>
              <a:rPr lang="nl-NL" sz="2800" dirty="0">
                <a:solidFill>
                  <a:srgbClr val="002060"/>
                </a:solidFill>
              </a:rPr>
              <a:t>: Ziet toe, dat gij u niet laat verleiden. Want velen zullen komen onder mijn naam en zeggen: Ik ben het (valse Christussen) Luk 21:8</a:t>
            </a:r>
            <a:endParaRPr lang="nl-NL" sz="2800" b="1" dirty="0">
              <a:solidFill>
                <a:srgbClr val="002060"/>
              </a:solidFill>
            </a:endParaRPr>
          </a:p>
        </p:txBody>
      </p:sp>
      <p:pic>
        <p:nvPicPr>
          <p:cNvPr id="4" name="Afbeelding 3" descr="Afbeelding met persoon&#10;&#10;Automatisch gegenereerde beschrijving">
            <a:extLst>
              <a:ext uri="{FF2B5EF4-FFF2-40B4-BE49-F238E27FC236}">
                <a16:creationId xmlns:a16="http://schemas.microsoft.com/office/drawing/2014/main" id="{2C6D04F6-110F-432F-AB02-C34DD226B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89" y="2532863"/>
            <a:ext cx="4514850" cy="3009900"/>
          </a:xfrm>
          <a:prstGeom prst="rect">
            <a:avLst/>
          </a:prstGeom>
        </p:spPr>
      </p:pic>
      <p:pic>
        <p:nvPicPr>
          <p:cNvPr id="12" name="Afbeelding 11">
            <a:extLst>
              <a:ext uri="{FF2B5EF4-FFF2-40B4-BE49-F238E27FC236}">
                <a16:creationId xmlns:a16="http://schemas.microsoft.com/office/drawing/2014/main" id="{0DE7AFD0-3C24-4515-B4A6-1F0CF26E9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596" y="2545744"/>
            <a:ext cx="4010133" cy="3007600"/>
          </a:xfrm>
          <a:prstGeom prst="rect">
            <a:avLst/>
          </a:prstGeom>
        </p:spPr>
      </p:pic>
    </p:spTree>
    <p:extLst>
      <p:ext uri="{BB962C8B-B14F-4D97-AF65-F5344CB8AC3E}">
        <p14:creationId xmlns:p14="http://schemas.microsoft.com/office/powerpoint/2010/main" val="50212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024030"/>
            <a:ext cx="12295991" cy="9209023"/>
          </a:xfrm>
          <a:prstGeom prst="rect">
            <a:avLst/>
          </a:prstGeom>
        </p:spPr>
      </p:pic>
      <p:sp>
        <p:nvSpPr>
          <p:cNvPr id="2" name="Tekstvak 1">
            <a:extLst>
              <a:ext uri="{FF2B5EF4-FFF2-40B4-BE49-F238E27FC236}">
                <a16:creationId xmlns:a16="http://schemas.microsoft.com/office/drawing/2014/main" id="{29F0E67C-591F-4AC5-B35D-A4852CAE84E3}"/>
              </a:ext>
            </a:extLst>
          </p:cNvPr>
          <p:cNvSpPr txBox="1"/>
          <p:nvPr/>
        </p:nvSpPr>
        <p:spPr>
          <a:xfrm>
            <a:off x="1069145" y="337625"/>
            <a:ext cx="10142806" cy="1323439"/>
          </a:xfrm>
          <a:prstGeom prst="rect">
            <a:avLst/>
          </a:prstGeom>
          <a:noFill/>
        </p:spPr>
        <p:txBody>
          <a:bodyPr wrap="square" rtlCol="0">
            <a:spAutoFit/>
          </a:bodyPr>
          <a:lstStyle/>
          <a:p>
            <a:pPr algn="ctr"/>
            <a:r>
              <a:rPr lang="nl-NL" sz="4400" b="1" dirty="0">
                <a:solidFill>
                  <a:srgbClr val="C00000"/>
                </a:solidFill>
              </a:rPr>
              <a:t>3</a:t>
            </a:r>
            <a:r>
              <a:rPr lang="nl-NL" sz="4400" b="1" baseline="30000" dirty="0">
                <a:solidFill>
                  <a:srgbClr val="C00000"/>
                </a:solidFill>
              </a:rPr>
              <a:t>e</a:t>
            </a:r>
            <a:r>
              <a:rPr lang="nl-NL" sz="4400" b="1" dirty="0">
                <a:solidFill>
                  <a:srgbClr val="C00000"/>
                </a:solidFill>
              </a:rPr>
              <a:t> Teken - </a:t>
            </a:r>
            <a:r>
              <a:rPr lang="nl-NL" sz="3600" dirty="0">
                <a:solidFill>
                  <a:srgbClr val="C00000"/>
                </a:solidFill>
              </a:rPr>
              <a:t>Etnische oorlogen</a:t>
            </a:r>
          </a:p>
          <a:p>
            <a:pPr algn="ctr"/>
            <a:r>
              <a:rPr lang="nl-NL" sz="3600" dirty="0">
                <a:solidFill>
                  <a:srgbClr val="C00000"/>
                </a:solidFill>
              </a:rPr>
              <a:t>Lukas 21:9-10</a:t>
            </a:r>
          </a:p>
        </p:txBody>
      </p:sp>
      <p:sp>
        <p:nvSpPr>
          <p:cNvPr id="8" name="Tekstvak 7">
            <a:extLst>
              <a:ext uri="{FF2B5EF4-FFF2-40B4-BE49-F238E27FC236}">
                <a16:creationId xmlns:a16="http://schemas.microsoft.com/office/drawing/2014/main" id="{22098344-4F3E-4FE4-A330-C56009F8034D}"/>
              </a:ext>
            </a:extLst>
          </p:cNvPr>
          <p:cNvSpPr txBox="1"/>
          <p:nvPr/>
        </p:nvSpPr>
        <p:spPr>
          <a:xfrm>
            <a:off x="776747" y="1670252"/>
            <a:ext cx="10604016" cy="1815882"/>
          </a:xfrm>
          <a:prstGeom prst="rect">
            <a:avLst/>
          </a:prstGeom>
          <a:noFill/>
        </p:spPr>
        <p:txBody>
          <a:bodyPr wrap="square" rtlCol="0">
            <a:spAutoFit/>
          </a:bodyPr>
          <a:lstStyle/>
          <a:p>
            <a:r>
              <a:rPr lang="nl-NL" sz="2800" b="1" dirty="0">
                <a:solidFill>
                  <a:srgbClr val="002060"/>
                </a:solidFill>
              </a:rPr>
              <a:t>En wanneer gij hoort van oorlogen en onlusten, laat u niet beangstigen. Want die dingen moeten eerst geschieden, maar dat is nog niet terstond het einde. Toen </a:t>
            </a:r>
            <a:r>
              <a:rPr lang="nl-NL" sz="2800" b="1" dirty="0" err="1">
                <a:solidFill>
                  <a:srgbClr val="002060"/>
                </a:solidFill>
              </a:rPr>
              <a:t>zeide</a:t>
            </a:r>
            <a:r>
              <a:rPr lang="nl-NL" sz="2800" b="1" dirty="0">
                <a:solidFill>
                  <a:srgbClr val="002060"/>
                </a:solidFill>
              </a:rPr>
              <a:t> Hij tot hen: Volk </a:t>
            </a:r>
            <a:r>
              <a:rPr lang="nl-NL" sz="2800" b="1" dirty="0">
                <a:solidFill>
                  <a:srgbClr val="C00000"/>
                </a:solidFill>
              </a:rPr>
              <a:t>(</a:t>
            </a:r>
            <a:r>
              <a:rPr lang="nl-NL" sz="2800" b="1" dirty="0" err="1">
                <a:solidFill>
                  <a:srgbClr val="C00000"/>
                </a:solidFill>
              </a:rPr>
              <a:t>Etnos</a:t>
            </a:r>
            <a:r>
              <a:rPr lang="nl-NL" sz="2800" b="1" dirty="0">
                <a:solidFill>
                  <a:srgbClr val="C00000"/>
                </a:solidFill>
              </a:rPr>
              <a:t>)</a:t>
            </a:r>
            <a:r>
              <a:rPr lang="nl-NL" sz="2800" b="1" dirty="0">
                <a:solidFill>
                  <a:srgbClr val="002060"/>
                </a:solidFill>
              </a:rPr>
              <a:t> zal opstaan tegen volk </a:t>
            </a:r>
            <a:r>
              <a:rPr lang="nl-NL" sz="2800" b="1" dirty="0">
                <a:solidFill>
                  <a:srgbClr val="C00000"/>
                </a:solidFill>
              </a:rPr>
              <a:t>(</a:t>
            </a:r>
            <a:r>
              <a:rPr lang="nl-NL" sz="2800" b="1" dirty="0" err="1">
                <a:solidFill>
                  <a:srgbClr val="C00000"/>
                </a:solidFill>
              </a:rPr>
              <a:t>Etnos</a:t>
            </a:r>
            <a:r>
              <a:rPr lang="nl-NL" sz="2800" b="1" dirty="0">
                <a:solidFill>
                  <a:srgbClr val="C00000"/>
                </a:solidFill>
              </a:rPr>
              <a:t>)</a:t>
            </a:r>
            <a:r>
              <a:rPr lang="nl-NL" sz="2800" b="1" dirty="0">
                <a:solidFill>
                  <a:srgbClr val="002060"/>
                </a:solidFill>
              </a:rPr>
              <a:t> en koninkrijk tegen koninkrijk,</a:t>
            </a:r>
          </a:p>
        </p:txBody>
      </p:sp>
      <p:sp>
        <p:nvSpPr>
          <p:cNvPr id="3" name="Tekstvak 2">
            <a:extLst>
              <a:ext uri="{FF2B5EF4-FFF2-40B4-BE49-F238E27FC236}">
                <a16:creationId xmlns:a16="http://schemas.microsoft.com/office/drawing/2014/main" id="{28C48EE5-252F-456D-BDC3-CEFBA4434808}"/>
              </a:ext>
            </a:extLst>
          </p:cNvPr>
          <p:cNvSpPr txBox="1"/>
          <p:nvPr/>
        </p:nvSpPr>
        <p:spPr>
          <a:xfrm>
            <a:off x="776747" y="5123729"/>
            <a:ext cx="5806934" cy="1015663"/>
          </a:xfrm>
          <a:prstGeom prst="rect">
            <a:avLst/>
          </a:prstGeom>
          <a:noFill/>
        </p:spPr>
        <p:txBody>
          <a:bodyPr wrap="square" rtlCol="0">
            <a:spAutoFit/>
          </a:bodyPr>
          <a:lstStyle/>
          <a:p>
            <a:pPr algn="ctr"/>
            <a:r>
              <a:rPr lang="nl-NL" sz="2000" dirty="0">
                <a:solidFill>
                  <a:srgbClr val="002060"/>
                </a:solidFill>
              </a:rPr>
              <a:t>Bosniërs – Kroaten ; Hutu-Tutsi’s ; Bangladesh ; Burundi ; Ethiopië ; Congo ; Sudan ; Myanmar </a:t>
            </a:r>
          </a:p>
          <a:p>
            <a:pPr algn="ctr"/>
            <a:r>
              <a:rPr lang="nl-NL" sz="2000" dirty="0">
                <a:solidFill>
                  <a:srgbClr val="002060"/>
                </a:solidFill>
              </a:rPr>
              <a:t>Etnische conflicten</a:t>
            </a:r>
          </a:p>
        </p:txBody>
      </p:sp>
      <p:pic>
        <p:nvPicPr>
          <p:cNvPr id="7" name="Afbeelding 6" descr="Afbeelding met buiten, lucht, grond, boom&#10;&#10;Automatisch gegenereerde beschrijving">
            <a:extLst>
              <a:ext uri="{FF2B5EF4-FFF2-40B4-BE49-F238E27FC236}">
                <a16:creationId xmlns:a16="http://schemas.microsoft.com/office/drawing/2014/main" id="{03FF114D-E51A-461E-A388-CFA100FDE6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5033" y="3950378"/>
            <a:ext cx="3730201" cy="2488015"/>
          </a:xfrm>
          <a:prstGeom prst="rect">
            <a:avLst/>
          </a:prstGeom>
        </p:spPr>
      </p:pic>
    </p:spTree>
    <p:extLst>
      <p:ext uri="{BB962C8B-B14F-4D97-AF65-F5344CB8AC3E}">
        <p14:creationId xmlns:p14="http://schemas.microsoft.com/office/powerpoint/2010/main" val="178241796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1220</Words>
  <Application>Microsoft Office PowerPoint</Application>
  <PresentationFormat>Breedbeeld</PresentationFormat>
  <Paragraphs>180</Paragraphs>
  <Slides>34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34</vt:i4>
      </vt:variant>
    </vt:vector>
  </HeadingPairs>
  <TitlesOfParts>
    <vt:vector size="38"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Dopharma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Bos</dc:creator>
  <cp:lastModifiedBy>Hans</cp:lastModifiedBy>
  <cp:revision>62</cp:revision>
  <dcterms:created xsi:type="dcterms:W3CDTF">2019-09-03T10:43:38Z</dcterms:created>
  <dcterms:modified xsi:type="dcterms:W3CDTF">2019-09-21T14:37:51Z</dcterms:modified>
</cp:coreProperties>
</file>